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8" r:id="rId2"/>
    <p:sldId id="326" r:id="rId3"/>
    <p:sldId id="329" r:id="rId4"/>
    <p:sldId id="328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56" r:id="rId18"/>
    <p:sldId id="343" r:id="rId19"/>
    <p:sldId id="344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22" r:id="rId3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332" autoAdjust="0"/>
  </p:normalViewPr>
  <p:slideViewPr>
    <p:cSldViewPr snapToGrid="0" snapToObjects="1">
      <p:cViewPr varScale="1">
        <p:scale>
          <a:sx n="124" d="100"/>
          <a:sy n="124" d="100"/>
        </p:scale>
        <p:origin x="8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en-CZ" smtClean="0"/>
              <a:t>09/26/2022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64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1C042-D774-FF4E-AC61-820EDD6E2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CZ" smtClean="0"/>
              <a:pPr/>
              <a:t>‹#›</a:t>
            </a:fld>
            <a:endParaRPr lang="en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en-CZ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4FA3E-B964-DE4C-BCA8-4E6EB194E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608474"/>
            <a:ext cx="13316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9" y="1274692"/>
            <a:ext cx="2755857" cy="2602816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5" y="1762444"/>
            <a:ext cx="2625897" cy="184233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9430" y="4690756"/>
            <a:ext cx="341728" cy="338522"/>
          </a:xfrm>
        </p:spPr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5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9" y="1274692"/>
            <a:ext cx="2755857" cy="2602816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4234" cy="184233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7" y="602389"/>
            <a:ext cx="4711405" cy="3936467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9430" y="4690756"/>
            <a:ext cx="341728" cy="338522"/>
          </a:xfrm>
        </p:spPr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1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9" y="1274692"/>
            <a:ext cx="2755857" cy="2602816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1754753"/>
            <a:ext cx="2625621" cy="1852549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60" y="602392"/>
            <a:ext cx="4702193" cy="1786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6" y="2754121"/>
            <a:ext cx="4704017" cy="178769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6482" y="190784"/>
            <a:ext cx="341728" cy="338522"/>
          </a:xfrm>
        </p:spPr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048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72" r:id="rId4"/>
    <p:sldLayoutId id="2147483673" r:id="rId5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E07845-6198-AF48-9339-1C648FC1AF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8800" y="4204800"/>
            <a:ext cx="7560001" cy="686700"/>
          </a:xfrm>
        </p:spPr>
        <p:txBody>
          <a:bodyPr/>
          <a:lstStyle/>
          <a:p>
            <a:r>
              <a:rPr lang="cs-CZ" dirty="0" smtClean="0"/>
              <a:t>AKADEMICKÝ ROK 2022/2023</a:t>
            </a:r>
            <a:endParaRPr lang="en-CZ" dirty="0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PRŮVODCE studiem </a:t>
            </a:r>
            <a:br>
              <a:rPr lang="cs-CZ" dirty="0" smtClean="0"/>
            </a:br>
            <a:r>
              <a:rPr lang="cs-CZ" sz="3600" i="1" dirty="0" smtClean="0"/>
              <a:t>(nejen) </a:t>
            </a:r>
            <a:r>
              <a:rPr lang="cs-CZ" dirty="0" smtClean="0"/>
              <a:t>pro studenty 1.ročníku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FP TUL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104746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403794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ZÁPIS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38837" y="317500"/>
            <a:ext cx="5121013" cy="4978399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dirty="0" smtClean="0"/>
              <a:t> Zápis probíhá v určeném termínu (září, leden) na studijním oddělení FP. </a:t>
            </a:r>
          </a:p>
          <a:p>
            <a:pPr marL="11430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Zápisu jsou studenti </a:t>
            </a:r>
            <a:r>
              <a:rPr lang="cs-CZ" altLang="cs-CZ" sz="2100" b="1" dirty="0" smtClean="0">
                <a:solidFill>
                  <a:schemeClr val="accent1"/>
                </a:solidFill>
              </a:rPr>
              <a:t>povinni se zúčastnit</a:t>
            </a:r>
            <a:r>
              <a:rPr lang="cs-CZ" altLang="cs-CZ" dirty="0" smtClean="0"/>
              <a:t>, neomluvená </a:t>
            </a:r>
            <a:r>
              <a:rPr lang="cs-CZ" altLang="cs-CZ" sz="2100" b="1" dirty="0" smtClean="0">
                <a:solidFill>
                  <a:schemeClr val="accent1"/>
                </a:solidFill>
              </a:rPr>
              <a:t>neúčast</a:t>
            </a:r>
            <a:r>
              <a:rPr lang="cs-CZ" altLang="cs-CZ" dirty="0" smtClean="0"/>
              <a:t> na zápise do akademického roku je </a:t>
            </a:r>
            <a:r>
              <a:rPr lang="cs-CZ" altLang="cs-CZ" sz="2100" b="1" dirty="0" smtClean="0">
                <a:solidFill>
                  <a:schemeClr val="accent1"/>
                </a:solidFill>
              </a:rPr>
              <a:t>důvodem k ukončení studia</a:t>
            </a:r>
          </a:p>
          <a:p>
            <a:pPr marL="11430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Student zápisem předmětů do příslušného semestru či akademického roku stvrzuje podpisem svůj </a:t>
            </a:r>
            <a:r>
              <a:rPr lang="cs-CZ" altLang="cs-CZ" sz="2100" b="1" dirty="0" smtClean="0">
                <a:solidFill>
                  <a:schemeClr val="accent1"/>
                </a:solidFill>
              </a:rPr>
              <a:t>osobní studijní plán</a:t>
            </a:r>
            <a:r>
              <a:rPr lang="cs-CZ" altLang="cs-CZ" dirty="0" smtClean="0"/>
              <a:t>, který se pro něj tímto </a:t>
            </a:r>
            <a:r>
              <a:rPr lang="cs-CZ" altLang="cs-CZ" sz="2100" b="1" dirty="0" smtClean="0">
                <a:solidFill>
                  <a:schemeClr val="accent1"/>
                </a:solidFill>
              </a:rPr>
              <a:t>stává závazným </a:t>
            </a:r>
            <a:r>
              <a:rPr lang="cs-CZ" altLang="cs-CZ" i="1" dirty="0" smtClean="0"/>
              <a:t>(tj. předměty povinnými, a to včetně povinně volitelných i volitelných!). </a:t>
            </a:r>
          </a:p>
          <a:p>
            <a:pPr marL="11430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Předměty, které byly zvoleny </a:t>
            </a:r>
            <a:r>
              <a:rPr lang="cs-CZ" altLang="cs-CZ" sz="2100" b="1" dirty="0" smtClean="0">
                <a:solidFill>
                  <a:schemeClr val="accent1"/>
                </a:solidFill>
              </a:rPr>
              <a:t>„nevhodně“, </a:t>
            </a:r>
            <a:r>
              <a:rPr lang="cs-CZ" altLang="cs-CZ" dirty="0" smtClean="0"/>
              <a:t>je možné si nechat ve vypsaných lhůtách na studijním oddělení vyškrtnout. </a:t>
            </a:r>
          </a:p>
          <a:p>
            <a:pPr lvl="1"/>
            <a:r>
              <a:rPr lang="cs-CZ" altLang="cs-CZ" i="1" dirty="0" smtClean="0"/>
              <a:t>Změny v osobním studijním plánu mimo stanovené termíny schvaluje na žádost studenta děkan, resp. proděkan. </a:t>
            </a:r>
          </a:p>
          <a:p>
            <a:pPr marL="11430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Důležité doporučení - </a:t>
            </a:r>
            <a:r>
              <a:rPr lang="cs-CZ" altLang="cs-CZ" sz="3600" b="1" dirty="0" smtClean="0">
                <a:solidFill>
                  <a:schemeClr val="accent1"/>
                </a:solidFill>
              </a:rPr>
              <a:t>řešit včas! </a:t>
            </a:r>
          </a:p>
          <a:p>
            <a:endParaRPr lang="cs-CZ" altLang="cs-CZ" dirty="0" smtClean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A668B7-A726-4D14-84FB-6DA8331B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4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DŮVODY </a:t>
            </a:r>
            <a:br>
              <a:rPr lang="cs-CZ" dirty="0" smtClean="0"/>
            </a:br>
            <a:r>
              <a:rPr lang="cs-CZ" dirty="0" smtClean="0"/>
              <a:t>PRO </a:t>
            </a:r>
            <a:br>
              <a:rPr lang="cs-CZ" dirty="0" smtClean="0"/>
            </a:br>
            <a:r>
              <a:rPr lang="cs-CZ" dirty="0" smtClean="0"/>
              <a:t>UKONČENÍ STUDIA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38837" y="93528"/>
            <a:ext cx="5182321" cy="5837372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altLang="cs-CZ" sz="2000" b="1" cap="small" dirty="0" smtClean="0">
                <a:solidFill>
                  <a:schemeClr val="accent1"/>
                </a:solidFill>
              </a:rPr>
              <a:t>Student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sz="1600" b="1" dirty="0">
                <a:solidFill>
                  <a:schemeClr val="accent1"/>
                </a:solidFill>
              </a:rPr>
              <a:t>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nezíská </a:t>
            </a:r>
            <a:r>
              <a:rPr lang="cs-CZ" altLang="cs-CZ" sz="1300" dirty="0" smtClean="0"/>
              <a:t>v prvním semestru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15 kreditů</a:t>
            </a:r>
            <a:r>
              <a:rPr lang="cs-CZ" altLang="cs-CZ" sz="1300" dirty="0" smtClean="0"/>
              <a:t>,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sz="1300" dirty="0" smtClean="0"/>
              <a:t>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nezíská</a:t>
            </a:r>
            <a:r>
              <a:rPr lang="cs-CZ" altLang="cs-CZ" sz="1300" dirty="0" smtClean="0"/>
              <a:t> za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první ročník 35 kreditů</a:t>
            </a:r>
            <a:r>
              <a:rPr lang="cs-CZ" altLang="cs-CZ" sz="1300" dirty="0" smtClean="0"/>
              <a:t>,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sz="1300" dirty="0" smtClean="0"/>
              <a:t>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nezíská </a:t>
            </a:r>
            <a:r>
              <a:rPr lang="cs-CZ" altLang="cs-CZ" sz="1300" dirty="0" smtClean="0"/>
              <a:t>za daný akademický rok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od 2. ročníku 35 kreditů </a:t>
            </a:r>
          </a:p>
          <a:p>
            <a:pPr marL="11430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altLang="cs-CZ" sz="1300" dirty="0" smtClean="0"/>
              <a:t>     </a:t>
            </a:r>
            <a:r>
              <a:rPr lang="cs-CZ" altLang="cs-CZ" sz="1300" i="1" dirty="0" smtClean="0"/>
              <a:t>(výjimka je možná v závěru studia pouze jednou!),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sz="1300" dirty="0" smtClean="0"/>
              <a:t>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nesplní </a:t>
            </a:r>
            <a:r>
              <a:rPr lang="cs-CZ" altLang="cs-CZ" sz="1300" dirty="0" smtClean="0"/>
              <a:t>zapsaný předmět 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ani po jeho druhém zápisu </a:t>
            </a:r>
          </a:p>
          <a:p>
            <a:pPr marL="11430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altLang="cs-CZ" sz="1300" dirty="0" smtClean="0"/>
              <a:t>        </a:t>
            </a:r>
            <a:r>
              <a:rPr lang="cs-CZ" altLang="cs-CZ" sz="1300" i="1" dirty="0" smtClean="0"/>
              <a:t> (výjimečně třetím po děkanově povolení),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sz="1300" dirty="0" smtClean="0"/>
              <a:t>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nesloží</a:t>
            </a:r>
            <a:r>
              <a:rPr lang="cs-CZ" altLang="cs-CZ" sz="1300" dirty="0" smtClean="0"/>
              <a:t> státní závěrečnou zkoušku ani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ve třetím termínu</a:t>
            </a:r>
            <a:r>
              <a:rPr lang="cs-CZ" altLang="cs-CZ" sz="1300" dirty="0" smtClean="0"/>
              <a:t>,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sz="1300" dirty="0" smtClean="0"/>
              <a:t>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nevykoná</a:t>
            </a:r>
            <a:r>
              <a:rPr lang="cs-CZ" altLang="cs-CZ" sz="1300" dirty="0" smtClean="0"/>
              <a:t> státní závěrečnou zkoušku v 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předepsané době</a:t>
            </a:r>
            <a:r>
              <a:rPr lang="cs-CZ" altLang="cs-CZ" sz="1300" dirty="0" smtClean="0"/>
              <a:t>,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sz="1300" dirty="0" smtClean="0"/>
              <a:t>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překročí maximální dobu studia. </a:t>
            </a:r>
          </a:p>
          <a:p>
            <a:pPr marL="11430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altLang="cs-CZ" sz="1300" i="1" u="sng" dirty="0" smtClean="0"/>
              <a:t>Pozn. </a:t>
            </a:r>
            <a:r>
              <a:rPr lang="cs-CZ" altLang="cs-CZ" sz="1600" b="1" i="1" dirty="0" smtClean="0">
                <a:solidFill>
                  <a:schemeClr val="accent1"/>
                </a:solidFill>
              </a:rPr>
              <a:t>Každý z uvedených případů je důvodem pro ukončení studia.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sz="1300" dirty="0" smtClean="0"/>
              <a:t>Dalšími důvody pro ukončení studia jsou např. </a:t>
            </a:r>
            <a:r>
              <a:rPr lang="cs-CZ" altLang="cs-CZ" sz="1600" b="1" dirty="0" smtClean="0">
                <a:solidFill>
                  <a:schemeClr val="accent1"/>
                </a:solidFill>
              </a:rPr>
              <a:t>neomluvené nedostavení se k zápisu </a:t>
            </a:r>
            <a:r>
              <a:rPr lang="cs-CZ" altLang="cs-CZ" sz="1300" dirty="0" smtClean="0"/>
              <a:t>(a to i po přerušení studia)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cs-CZ" altLang="cs-CZ" dirty="0" smtClean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CC7E84-3C36-4A4C-B4C1-84918850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7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111694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DŮLEŽITÉ SKUTEČNOSTI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38837" y="273050"/>
            <a:ext cx="5182321" cy="499745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cs-CZ" altLang="cs-CZ" b="1" cap="small" dirty="0" smtClean="0">
                <a:solidFill>
                  <a:schemeClr val="accent1"/>
                </a:solidFill>
              </a:rPr>
              <a:t>POPLATKY</a:t>
            </a:r>
          </a:p>
          <a:p>
            <a:r>
              <a:rPr lang="cs-CZ" altLang="cs-CZ" dirty="0" smtClean="0"/>
              <a:t>Po překročení standardní doby studia o více než 1 rok musí student hradit poplatek za studium (</a:t>
            </a:r>
            <a:r>
              <a:rPr lang="cs-CZ" altLang="cs-CZ" b="1" i="1" dirty="0" smtClean="0">
                <a:solidFill>
                  <a:schemeClr val="accent1"/>
                </a:solidFill>
              </a:rPr>
              <a:t>18 000 Kč/semestr - hradí se za každých započatých 6 měsíců!)</a:t>
            </a:r>
            <a:r>
              <a:rPr lang="cs-CZ" altLang="cs-CZ" dirty="0" smtClean="0"/>
              <a:t> </a:t>
            </a:r>
          </a:p>
          <a:p>
            <a:pPr marL="114300" indent="0">
              <a:buNone/>
            </a:pPr>
            <a:r>
              <a:rPr lang="cs-CZ" altLang="cs-CZ" dirty="0" smtClean="0"/>
              <a:t>Do této doby se započítávají všechna dřívější </a:t>
            </a:r>
            <a:r>
              <a:rPr lang="cs-CZ" altLang="cs-CZ" b="1" dirty="0" smtClean="0">
                <a:solidFill>
                  <a:schemeClr val="accent1"/>
                </a:solidFill>
              </a:rPr>
              <a:t>neúspěšná</a:t>
            </a:r>
            <a:r>
              <a:rPr lang="cs-CZ" altLang="cs-CZ" dirty="0" smtClean="0"/>
              <a:t> studia.</a:t>
            </a:r>
          </a:p>
          <a:p>
            <a:pPr marL="114300" indent="0">
              <a:buNone/>
            </a:pPr>
            <a:endParaRPr lang="cs-CZ" altLang="cs-CZ" dirty="0" smtClean="0"/>
          </a:p>
          <a:p>
            <a:pPr marL="114300" indent="0">
              <a:buNone/>
            </a:pPr>
            <a:endParaRPr lang="cs-CZ" altLang="cs-CZ" dirty="0" smtClean="0"/>
          </a:p>
          <a:p>
            <a:pPr marL="114300" indent="0">
              <a:buNone/>
            </a:pPr>
            <a:r>
              <a:rPr lang="cs-CZ" altLang="cs-CZ" b="1" cap="small" dirty="0">
                <a:solidFill>
                  <a:schemeClr val="accent1"/>
                </a:solidFill>
              </a:rPr>
              <a:t>PŘERUŠENÍ STUDIA </a:t>
            </a:r>
          </a:p>
          <a:p>
            <a:r>
              <a:rPr lang="cs-CZ" altLang="cs-CZ" dirty="0" smtClean="0"/>
              <a:t> </a:t>
            </a:r>
            <a:r>
              <a:rPr lang="cs-CZ" altLang="cs-CZ" b="1" dirty="0" smtClean="0">
                <a:solidFill>
                  <a:schemeClr val="accent1"/>
                </a:solidFill>
              </a:rPr>
              <a:t>Studium lze přerušit </a:t>
            </a:r>
            <a:r>
              <a:rPr lang="cs-CZ" altLang="cs-CZ" dirty="0" smtClean="0"/>
              <a:t>celkem na dobu nejvýše 12 měsíců (Bc., </a:t>
            </a:r>
            <a:r>
              <a:rPr lang="cs-CZ" altLang="cs-CZ" dirty="0" err="1" smtClean="0"/>
              <a:t>NMgr</a:t>
            </a:r>
            <a:r>
              <a:rPr lang="cs-CZ" altLang="cs-CZ" dirty="0" smtClean="0"/>
              <a:t>.), </a:t>
            </a:r>
          </a:p>
          <a:p>
            <a:r>
              <a:rPr lang="cs-CZ" altLang="cs-CZ" dirty="0" smtClean="0"/>
              <a:t>24 měsíců (Mgr., DSP), </a:t>
            </a:r>
          </a:p>
          <a:p>
            <a:r>
              <a:rPr lang="cs-CZ" altLang="cs-CZ" dirty="0" smtClean="0"/>
              <a:t>za zcela výjimečných okolností (</a:t>
            </a:r>
            <a:r>
              <a:rPr lang="cs-CZ" altLang="cs-CZ" i="1" dirty="0" smtClean="0"/>
              <a:t>nikoliv studijních)</a:t>
            </a:r>
            <a:r>
              <a:rPr lang="cs-CZ" altLang="cs-CZ" dirty="0" smtClean="0"/>
              <a:t> max. na 36 měsíců. </a:t>
            </a:r>
          </a:p>
          <a:p>
            <a:r>
              <a:rPr lang="cs-CZ" altLang="cs-CZ" dirty="0" smtClean="0"/>
              <a:t>Doba přerušení se nezapočítává do celkové doby studia.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35D84B-485F-4D71-B408-57F16093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9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086294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DŮLEŽITÉ SKUTEČNOSTI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38837" y="431800"/>
            <a:ext cx="4930513" cy="493395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cs-CZ" altLang="cs-CZ" b="1" dirty="0" smtClean="0">
                <a:solidFill>
                  <a:schemeClr val="accent1"/>
                </a:solidFill>
              </a:rPr>
              <a:t>OSTATNÍ</a:t>
            </a:r>
          </a:p>
          <a:p>
            <a:r>
              <a:rPr lang="cs-CZ" altLang="cs-CZ" dirty="0" smtClean="0"/>
              <a:t>Při nesplnění studijní povinnosti (zápočet, zkouška) lze předmět </a:t>
            </a:r>
            <a:r>
              <a:rPr lang="cs-CZ" altLang="cs-CZ" sz="2100" b="1" dirty="0" smtClean="0">
                <a:solidFill>
                  <a:schemeClr val="accent1"/>
                </a:solidFill>
              </a:rPr>
              <a:t>zapsat podruhé </a:t>
            </a:r>
            <a:r>
              <a:rPr lang="cs-CZ" altLang="cs-CZ" dirty="0" smtClean="0"/>
              <a:t>v jiném semestru, resp. ročníku; při opakovaném neúspěchu je studium ukončeno)</a:t>
            </a:r>
          </a:p>
          <a:p>
            <a:pPr marL="114300" indent="0">
              <a:buNone/>
            </a:pPr>
            <a:r>
              <a:rPr lang="cs-CZ" altLang="cs-CZ" sz="1400" i="1" dirty="0" smtClean="0"/>
              <a:t>(výjimečně povoluje </a:t>
            </a:r>
            <a:r>
              <a:rPr lang="cs-CZ" altLang="cs-CZ" sz="1400" i="1" dirty="0" smtClean="0">
                <a:solidFill>
                  <a:schemeClr val="accent1"/>
                </a:solidFill>
              </a:rPr>
              <a:t>třetí zápis </a:t>
            </a:r>
            <a:r>
              <a:rPr lang="cs-CZ" altLang="cs-CZ" sz="1400" i="1" dirty="0" smtClean="0"/>
              <a:t>předmětu děkan FP, jednou za studium).</a:t>
            </a:r>
          </a:p>
          <a:p>
            <a:endParaRPr lang="cs-CZ" altLang="cs-CZ" dirty="0" smtClean="0"/>
          </a:p>
          <a:p>
            <a:pPr marL="114300" indent="0">
              <a:buNone/>
            </a:pPr>
            <a:endParaRPr lang="cs-CZ" altLang="cs-CZ" dirty="0" smtClean="0"/>
          </a:p>
          <a:p>
            <a:pPr marL="114300" indent="0">
              <a:buNone/>
            </a:pPr>
            <a:r>
              <a:rPr lang="cs-CZ" altLang="cs-CZ" b="1" dirty="0" smtClean="0">
                <a:solidFill>
                  <a:schemeClr val="accent1"/>
                </a:solidFill>
              </a:rPr>
              <a:t>UZNÁNÍ PŘEDMĚTŮ</a:t>
            </a:r>
          </a:p>
          <a:p>
            <a:r>
              <a:rPr lang="cs-CZ" altLang="cs-CZ" dirty="0" smtClean="0"/>
              <a:t>Má-li student z předchozího studia na fakultě či jiné vysoké škole některé ze studijních povinností již splněny, </a:t>
            </a:r>
            <a:r>
              <a:rPr lang="cs-CZ" altLang="cs-CZ" sz="1900" b="1" dirty="0" smtClean="0">
                <a:solidFill>
                  <a:schemeClr val="accent1"/>
                </a:solidFill>
              </a:rPr>
              <a:t>může  požádat děkana o jejich uznání, a to nejpozději </a:t>
            </a:r>
            <a:r>
              <a:rPr lang="cs-CZ" altLang="cs-CZ" sz="1900" b="1" u="sng" dirty="0" smtClean="0">
                <a:solidFill>
                  <a:schemeClr val="accent1"/>
                </a:solidFill>
              </a:rPr>
              <a:t>v prvních 2 týdnech semestru</a:t>
            </a:r>
            <a:r>
              <a:rPr lang="cs-CZ" altLang="cs-CZ" dirty="0" smtClean="0"/>
              <a:t>, jehož se uznávané předměty podle standardního studijního plánu týkají. </a:t>
            </a:r>
          </a:p>
          <a:p>
            <a:pPr marL="114300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</a:t>
            </a:r>
            <a:r>
              <a:rPr lang="cs-CZ" altLang="cs-CZ" i="1" dirty="0" smtClean="0"/>
              <a:t>Uznané kredity se do roku, v němž jsou uznávány, nezapočítávají! </a:t>
            </a:r>
          </a:p>
          <a:p>
            <a:pPr marL="114300" indent="0">
              <a:buNone/>
            </a:pPr>
            <a:endParaRPr lang="cs-CZ" altLang="cs-CZ" i="1" dirty="0" smtClean="0"/>
          </a:p>
          <a:p>
            <a:pPr marL="114300" indent="0">
              <a:buNone/>
            </a:pPr>
            <a:endParaRPr lang="cs-CZ" altLang="cs-CZ" dirty="0" smtClean="0"/>
          </a:p>
          <a:p>
            <a:endParaRPr lang="cs-CZ" altLang="cs-CZ" dirty="0" smtClean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DC5571-536D-4FE8-BA68-6348BAD7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048194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DŮLEŽITÉ SKUTEČNOSTI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36951" y="457200"/>
            <a:ext cx="5484208" cy="46863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cs-CZ" altLang="cs-CZ" b="1" u="sng" dirty="0">
                <a:solidFill>
                  <a:schemeClr val="accent1"/>
                </a:solidFill>
              </a:rPr>
              <a:t>E </a:t>
            </a:r>
            <a:r>
              <a:rPr lang="cs-CZ" altLang="cs-CZ" b="1" u="sng" dirty="0" smtClean="0">
                <a:solidFill>
                  <a:schemeClr val="accent1"/>
                </a:solidFill>
              </a:rPr>
              <a:t>– MAIL</a:t>
            </a:r>
          </a:p>
          <a:p>
            <a:pPr marL="114300" indent="0">
              <a:buNone/>
            </a:pPr>
            <a:endParaRPr lang="cs-CZ" altLang="cs-CZ" b="1" u="sng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cs-CZ" altLang="cs-CZ" dirty="0"/>
              <a:t>Student TUL v komunikaci týkající se studia povinně používá  </a:t>
            </a:r>
            <a:r>
              <a:rPr lang="cs-CZ" altLang="cs-CZ" sz="2200" b="1" dirty="0">
                <a:solidFill>
                  <a:schemeClr val="accent1"/>
                </a:solidFill>
              </a:rPr>
              <a:t>POUZE</a:t>
            </a:r>
            <a:r>
              <a:rPr lang="cs-CZ" altLang="cs-CZ" dirty="0"/>
              <a:t> univerzitní emailovou adresu ve struktuře </a:t>
            </a:r>
            <a:endParaRPr lang="cs-CZ" altLang="cs-CZ" dirty="0" smtClean="0"/>
          </a:p>
          <a:p>
            <a:pPr marL="114300" indent="0">
              <a:buNone/>
            </a:pPr>
            <a:r>
              <a:rPr lang="cs-CZ" altLang="cs-CZ" sz="2100" b="1" dirty="0" smtClean="0">
                <a:solidFill>
                  <a:schemeClr val="accent1"/>
                </a:solidFill>
              </a:rPr>
              <a:t>jmeno.prijmeni@tul.cz</a:t>
            </a:r>
            <a:endParaRPr lang="cs-CZ" altLang="cs-CZ" sz="2100" b="1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cs-CZ" altLang="cs-CZ" dirty="0"/>
          </a:p>
          <a:p>
            <a:pPr marL="114300" indent="0">
              <a:buNone/>
            </a:pPr>
            <a:r>
              <a:rPr lang="cs-CZ" altLang="cs-CZ" i="1" u="sng" dirty="0"/>
              <a:t>e-mailová komunikace</a:t>
            </a:r>
            <a:r>
              <a:rPr lang="cs-CZ" altLang="cs-CZ" i="1" u="sng" dirty="0" smtClean="0"/>
              <a:t>:</a:t>
            </a:r>
          </a:p>
          <a:p>
            <a:pPr marL="114300" indent="0">
              <a:buNone/>
            </a:pPr>
            <a:endParaRPr lang="cs-CZ" altLang="cs-CZ" i="1" dirty="0"/>
          </a:p>
          <a:p>
            <a:r>
              <a:rPr lang="cs-CZ" altLang="cs-CZ" b="1" dirty="0">
                <a:solidFill>
                  <a:schemeClr val="accent1"/>
                </a:solidFill>
              </a:rPr>
              <a:t>jmeno.prijmeni@tul.cz </a:t>
            </a:r>
          </a:p>
          <a:p>
            <a:r>
              <a:rPr lang="cs-CZ" altLang="cs-CZ" dirty="0"/>
              <a:t>předmět zprávy:  </a:t>
            </a:r>
            <a:r>
              <a:rPr lang="cs-CZ" altLang="cs-CZ" b="1" dirty="0">
                <a:solidFill>
                  <a:schemeClr val="accent1"/>
                </a:solidFill>
              </a:rPr>
              <a:t>VŽDY </a:t>
            </a:r>
            <a:r>
              <a:rPr lang="cs-CZ" altLang="cs-CZ" b="1" dirty="0" smtClean="0">
                <a:solidFill>
                  <a:schemeClr val="accent1"/>
                </a:solidFill>
              </a:rPr>
              <a:t>UVÁDĚT</a:t>
            </a:r>
          </a:p>
          <a:p>
            <a:pPr marL="114300" indent="0">
              <a:buNone/>
            </a:pPr>
            <a:endParaRPr lang="cs-CZ" altLang="cs-CZ" b="1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cs-CZ" altLang="cs-CZ" b="1" dirty="0">
                <a:solidFill>
                  <a:schemeClr val="accent1"/>
                </a:solidFill>
              </a:rPr>
              <a:t>zásady emailové komunikace !!!</a:t>
            </a:r>
          </a:p>
          <a:p>
            <a:pPr marL="114300" indent="0">
              <a:buNone/>
            </a:pPr>
            <a:r>
              <a:rPr lang="cs-CZ" altLang="cs-CZ" dirty="0"/>
              <a:t>	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</a:rPr>
              <a:t>oslovení:  	</a:t>
            </a:r>
            <a:r>
              <a:rPr lang="cs-CZ" altLang="cs-CZ" sz="1300" i="1" dirty="0">
                <a:solidFill>
                  <a:schemeClr val="bg1">
                    <a:lumMod val="65000"/>
                  </a:schemeClr>
                </a:solidFill>
              </a:rPr>
              <a:t>Dobrý den, Vážený/á 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</a:rPr>
              <a:t>…. ,  </a:t>
            </a:r>
          </a:p>
          <a:p>
            <a:pPr marL="114300" indent="0">
              <a:buNone/>
            </a:pPr>
            <a:r>
              <a:rPr lang="cs-CZ" altLang="cs-CZ" dirty="0">
                <a:solidFill>
                  <a:schemeClr val="bg1">
                    <a:lumMod val="65000"/>
                  </a:schemeClr>
                </a:solidFill>
              </a:rPr>
              <a:t>	text dotazu:          </a:t>
            </a:r>
            <a:r>
              <a:rPr lang="cs-CZ" altLang="cs-CZ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cs-CZ" altLang="cs-CZ" sz="1300" i="1" dirty="0" smtClean="0">
                <a:solidFill>
                  <a:schemeClr val="bg1">
                    <a:lumMod val="65000"/>
                  </a:schemeClr>
                </a:solidFill>
              </a:rPr>
              <a:t>smysluplný </a:t>
            </a:r>
            <a:r>
              <a:rPr lang="cs-CZ" altLang="cs-CZ" sz="1300" i="1" dirty="0">
                <a:solidFill>
                  <a:schemeClr val="bg1">
                    <a:lumMod val="65000"/>
                  </a:schemeClr>
                </a:solidFill>
              </a:rPr>
              <a:t>text	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</a:rPr>
              <a:t>	ukončení:              </a:t>
            </a:r>
            <a:r>
              <a:rPr lang="cs-CZ" altLang="cs-CZ" sz="1300" i="1" dirty="0">
                <a:solidFill>
                  <a:schemeClr val="bg1">
                    <a:lumMod val="65000"/>
                  </a:schemeClr>
                </a:solidFill>
              </a:rPr>
              <a:t>S pozdravem</a:t>
            </a:r>
          </a:p>
          <a:p>
            <a:pPr marL="114300" indent="0">
              <a:buNone/>
            </a:pPr>
            <a:r>
              <a:rPr lang="cs-CZ" altLang="cs-CZ" sz="1300" i="1" dirty="0">
                <a:solidFill>
                  <a:schemeClr val="bg1">
                    <a:lumMod val="65000"/>
                  </a:schemeClr>
                </a:solidFill>
              </a:rPr>
              <a:t>	                    </a:t>
            </a:r>
            <a:r>
              <a:rPr lang="cs-CZ" altLang="cs-CZ" sz="1300" i="1" dirty="0" smtClean="0">
                <a:solidFill>
                  <a:schemeClr val="bg1">
                    <a:lumMod val="65000"/>
                  </a:schemeClr>
                </a:solidFill>
              </a:rPr>
              <a:t>              Josef </a:t>
            </a:r>
            <a:r>
              <a:rPr lang="cs-CZ" altLang="cs-CZ" sz="1300" i="1" dirty="0">
                <a:solidFill>
                  <a:schemeClr val="bg1">
                    <a:lumMod val="65000"/>
                  </a:schemeClr>
                </a:solidFill>
              </a:rPr>
              <a:t>Novák (1.r. GE-HU)</a:t>
            </a:r>
          </a:p>
          <a:p>
            <a:pPr marL="114300" indent="0">
              <a:buNone/>
            </a:pP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E881E5-9DB1-49F3-88CA-0BD66BE9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156144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DŮLEŽITÁ</a:t>
            </a:r>
            <a:br>
              <a:rPr lang="cs-CZ" dirty="0" smtClean="0"/>
            </a:br>
            <a:r>
              <a:rPr lang="cs-CZ" dirty="0" smtClean="0"/>
              <a:t>DOPORUČENÍ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38837" y="602389"/>
            <a:ext cx="4898763" cy="4274411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dirty="0" smtClean="0"/>
              <a:t> Při jakýchkoliv problémech a překážkách (studijních, zdravotních, osobních apod.) je </a:t>
            </a:r>
            <a:r>
              <a:rPr lang="cs-CZ" altLang="cs-CZ" sz="2900" b="1" dirty="0" smtClean="0">
                <a:solidFill>
                  <a:schemeClr val="accent1"/>
                </a:solidFill>
              </a:rPr>
              <a:t>nutné začít řešit situaci včas !!!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Jen při včasném řešení je možné nalézt zákonné a uspokojivé východisko, které nepovede nutně k ukončení studia pro neplnění studijních povinností </a:t>
            </a:r>
            <a:r>
              <a:rPr lang="cs-CZ" altLang="cs-CZ" i="1" dirty="0" smtClean="0"/>
              <a:t>(lze využít např. možnosti přerušení studia, individuálního postupu apod.) </a:t>
            </a:r>
          </a:p>
          <a:p>
            <a:r>
              <a:rPr lang="cs-CZ" altLang="cs-CZ" dirty="0" smtClean="0"/>
              <a:t>Všechny argumenty je však třeba </a:t>
            </a:r>
            <a:r>
              <a:rPr lang="cs-CZ" altLang="cs-CZ" sz="2600" b="1" dirty="0" smtClean="0">
                <a:solidFill>
                  <a:schemeClr val="accent1"/>
                </a:solidFill>
              </a:rPr>
              <a:t>vždy doložit.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Pro usnadnění přechodu ze střední školy na vysokou byla pro studenty 1. ročníků (nejen) zřízena pozice tzv. </a:t>
            </a:r>
            <a:r>
              <a:rPr lang="cs-CZ" altLang="cs-CZ" sz="3100" b="1" dirty="0" smtClean="0">
                <a:solidFill>
                  <a:schemeClr val="accent1"/>
                </a:solidFill>
              </a:rPr>
              <a:t>tutora, </a:t>
            </a:r>
            <a:r>
              <a:rPr lang="cs-CZ" altLang="cs-CZ" i="1" dirty="0" smtClean="0"/>
              <a:t>akademický pracovník a student/</a:t>
            </a:r>
            <a:r>
              <a:rPr lang="cs-CZ" altLang="cs-CZ" i="1" dirty="0" err="1" smtClean="0"/>
              <a:t>ka</a:t>
            </a:r>
            <a:r>
              <a:rPr lang="cs-CZ" altLang="cs-CZ" i="1" dirty="0" smtClean="0"/>
              <a:t> </a:t>
            </a:r>
            <a:r>
              <a:rPr lang="cs-CZ" altLang="cs-CZ" i="1" dirty="0"/>
              <a:t>katedry</a:t>
            </a:r>
            <a:r>
              <a:rPr lang="cs-CZ" altLang="cs-CZ" i="1" dirty="0" smtClean="0"/>
              <a:t>. </a:t>
            </a:r>
          </a:p>
          <a:p>
            <a:endParaRPr lang="cs-CZ" altLang="cs-CZ" dirty="0" smtClean="0"/>
          </a:p>
          <a:p>
            <a:r>
              <a:rPr lang="cs-CZ" altLang="cs-CZ" b="1" i="1" dirty="0" smtClean="0">
                <a:solidFill>
                  <a:schemeClr val="accent1"/>
                </a:solidFill>
              </a:rPr>
              <a:t>Prosíme studenty 1. ročníků, aby této možnosti využívali a se svými tutory udržovali kontakt - více viz jednotlivé katedry. </a:t>
            </a:r>
          </a:p>
          <a:p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A9803D-8D4A-4A8B-982C-0AA273F0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22" y="1998263"/>
            <a:ext cx="2625621" cy="185254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TUTOŘI</a:t>
            </a:r>
            <a:br>
              <a:rPr lang="cs-CZ" dirty="0" smtClean="0"/>
            </a:br>
            <a:r>
              <a:rPr lang="cs-CZ" dirty="0" smtClean="0"/>
              <a:t>-</a:t>
            </a:r>
            <a:br>
              <a:rPr lang="cs-CZ" dirty="0" smtClean="0"/>
            </a:br>
            <a:r>
              <a:rPr lang="cs-CZ" dirty="0" smtClean="0"/>
              <a:t>AKADEMICI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720010" y="215067"/>
            <a:ext cx="5163640" cy="623158"/>
          </a:xfrm>
        </p:spPr>
        <p:txBody>
          <a:bodyPr>
            <a:noAutofit/>
          </a:bodyPr>
          <a:lstStyle/>
          <a:p>
            <a:r>
              <a:rPr lang="cs-CZ" altLang="cs-CZ" sz="2400" dirty="0"/>
              <a:t>https://www.fp.tul.cz/student/tutori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1370" r="12076" b="890"/>
          <a:stretch/>
        </p:blipFill>
        <p:spPr>
          <a:xfrm>
            <a:off x="3450267" y="1082107"/>
            <a:ext cx="5433383" cy="32824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85" y="1290025"/>
            <a:ext cx="886048" cy="48162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485" y="1124441"/>
            <a:ext cx="485852" cy="264093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H="1">
            <a:off x="5731933" y="1310461"/>
            <a:ext cx="993552" cy="24081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800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1092" r="6979" b="1780"/>
          <a:stretch/>
        </p:blipFill>
        <p:spPr>
          <a:xfrm>
            <a:off x="3537464" y="1043270"/>
            <a:ext cx="5382489" cy="36404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22" y="1998263"/>
            <a:ext cx="2625621" cy="185254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TUTOŘI</a:t>
            </a:r>
            <a:br>
              <a:rPr lang="cs-CZ" dirty="0" smtClean="0"/>
            </a:br>
            <a:r>
              <a:rPr lang="cs-CZ" dirty="0" smtClean="0"/>
              <a:t>-</a:t>
            </a:r>
            <a:br>
              <a:rPr lang="cs-CZ" dirty="0" smtClean="0"/>
            </a:br>
            <a:r>
              <a:rPr lang="cs-CZ" dirty="0" smtClean="0"/>
              <a:t>STUDENTI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720010" y="215067"/>
            <a:ext cx="5163640" cy="623158"/>
          </a:xfrm>
        </p:spPr>
        <p:txBody>
          <a:bodyPr>
            <a:noAutofit/>
          </a:bodyPr>
          <a:lstStyle/>
          <a:p>
            <a:r>
              <a:rPr lang="cs-CZ" altLang="cs-CZ" sz="2400" dirty="0"/>
              <a:t>https://www.fp.tul.cz/student/tutori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845" y="1430867"/>
            <a:ext cx="886048" cy="48162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27" y="1124441"/>
            <a:ext cx="485852" cy="264093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H="1">
            <a:off x="5930115" y="1341120"/>
            <a:ext cx="1128512" cy="28822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994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STUDIJNÍ ODDĚLENÍ</a:t>
            </a:r>
            <a:br>
              <a:rPr lang="cs-CZ" dirty="0" smtClean="0"/>
            </a:br>
            <a:r>
              <a:rPr lang="cs-CZ" dirty="0" smtClean="0"/>
              <a:t>budova G, 4.patro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97519" y="2472174"/>
            <a:ext cx="5362331" cy="2658626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cs-CZ" altLang="cs-CZ" sz="2100" b="1" dirty="0" smtClean="0">
                <a:solidFill>
                  <a:schemeClr val="accent1"/>
                </a:solidFill>
              </a:rPr>
              <a:t>AGENDA STUDIJNÍHO ODDĚLENÍ</a:t>
            </a:r>
          </a:p>
          <a:p>
            <a:endParaRPr lang="cs-CZ" altLang="cs-CZ" dirty="0" smtClean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chemeClr val="accent1"/>
                </a:solidFill>
              </a:rPr>
              <a:t>Centrální evidence studijních výsledků,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dirty="0" smtClean="0"/>
              <a:t>kontrola plnění studijních povinností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chemeClr val="accent1"/>
                </a:solidFill>
              </a:rPr>
              <a:t>Organizace (před)zápisů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chemeClr val="accent1"/>
                </a:solidFill>
              </a:rPr>
              <a:t>Vyřizování žádostí studentů</a:t>
            </a:r>
            <a:r>
              <a:rPr lang="cs-CZ" altLang="cs-CZ" dirty="0" smtClean="0"/>
              <a:t>, potvrzení o studiu apod.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dirty="0" smtClean="0"/>
              <a:t> Zprostředkování kontaktu studentů s děkanem a studijní proděkankou </a:t>
            </a:r>
          </a:p>
          <a:p>
            <a:pPr marL="11430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altLang="cs-CZ" b="1" cap="small" dirty="0" smtClean="0">
                <a:solidFill>
                  <a:schemeClr val="accent1"/>
                </a:solidFill>
              </a:rPr>
              <a:t>Studijní referentky: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i="1" dirty="0" smtClean="0"/>
              <a:t>Miroslava Kretschmerová </a:t>
            </a:r>
            <a:r>
              <a:rPr lang="cs-CZ" altLang="cs-CZ" dirty="0" smtClean="0"/>
              <a:t>– Tělesná výchova se zaměřením na vzdělávání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altLang="cs-CZ" i="1" dirty="0" smtClean="0"/>
              <a:t>Petra Kazdová </a:t>
            </a:r>
            <a:r>
              <a:rPr lang="cs-CZ" altLang="cs-CZ" dirty="0" smtClean="0"/>
              <a:t>– Sport se zaměřením na zdravý životní styl</a:t>
            </a:r>
          </a:p>
          <a:p>
            <a:pPr marL="114300" indent="0">
              <a:buNone/>
            </a:pPr>
            <a:endParaRPr lang="cs-CZ" altLang="cs-CZ" dirty="0" smtClean="0"/>
          </a:p>
          <a:p>
            <a:pPr marL="114300" indent="0">
              <a:buNone/>
            </a:pP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10660" r="12627" b="78865"/>
          <a:stretch/>
        </p:blipFill>
        <p:spPr>
          <a:xfrm>
            <a:off x="3597519" y="62889"/>
            <a:ext cx="5238737" cy="2187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5435837" y="1280239"/>
            <a:ext cx="15621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!! AKTUALITY !!</a:t>
            </a:r>
            <a:endParaRPr kumimoji="0" lang="cs-CZ" sz="1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27713" y="4017517"/>
            <a:ext cx="2901756" cy="499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 algn="ctr" hangingPunct="1">
              <a:lnSpc>
                <a:spcPct val="115000"/>
              </a:lnSpc>
              <a:buClr>
                <a:srgbClr val="212121">
                  <a:lumOff val="21764"/>
                </a:srgbClr>
              </a:buClr>
              <a:buSzPts val="1800"/>
            </a:pPr>
            <a:r>
              <a:rPr lang="cs-CZ" altLang="cs-CZ" sz="2300" b="1" dirty="0">
                <a:solidFill>
                  <a:srgbClr val="0076D5"/>
                </a:solidFill>
              </a:rPr>
              <a:t>!!! TRPĚLIVOST !!!</a:t>
            </a:r>
          </a:p>
        </p:txBody>
      </p:sp>
    </p:spTree>
    <p:extLst>
      <p:ext uri="{BB962C8B-B14F-4D97-AF65-F5344CB8AC3E}">
        <p14:creationId xmlns:p14="http://schemas.microsoft.com/office/powerpoint/2010/main" val="6305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341002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UŽITEČNÉ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467" y="219273"/>
            <a:ext cx="5853292" cy="1592594"/>
          </a:xfrm>
        </p:spPr>
        <p:txBody>
          <a:bodyPr>
            <a:normAutofit fontScale="85000" lnSpcReduction="10000"/>
          </a:bodyPr>
          <a:lstStyle/>
          <a:p>
            <a:r>
              <a:rPr lang="cs-CZ" sz="2600" b="1" dirty="0" smtClean="0">
                <a:solidFill>
                  <a:schemeClr val="accent1"/>
                </a:solidFill>
              </a:rPr>
              <a:t>Informace ke studiu (web FP- student)</a:t>
            </a:r>
          </a:p>
          <a:p>
            <a:pPr lvl="1"/>
            <a:r>
              <a:rPr lang="cs-CZ" dirty="0" smtClean="0"/>
              <a:t>Studijní plány</a:t>
            </a:r>
          </a:p>
          <a:p>
            <a:pPr lvl="1"/>
            <a:r>
              <a:rPr lang="cs-CZ" dirty="0" smtClean="0"/>
              <a:t>Harmonogram</a:t>
            </a:r>
          </a:p>
          <a:p>
            <a:pPr lvl="1"/>
            <a:r>
              <a:rPr lang="cs-CZ" dirty="0" smtClean="0"/>
              <a:t>Formuláře apod. </a:t>
            </a:r>
          </a:p>
          <a:p>
            <a:pPr lvl="1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10505" r="11151" b="6339"/>
          <a:stretch/>
        </p:blipFill>
        <p:spPr>
          <a:xfrm>
            <a:off x="3441771" y="1501365"/>
            <a:ext cx="5702229" cy="3189391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6883400" y="1514403"/>
            <a:ext cx="397933" cy="37366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522133" y="2774805"/>
            <a:ext cx="2125134" cy="45833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0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36ABA6-A410-47D9-8A02-31742135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80A04A-0DF0-4F1E-A77D-99E03E8084C6}"/>
              </a:ext>
            </a:extLst>
          </p:cNvPr>
          <p:cNvSpPr txBox="1"/>
          <p:nvPr/>
        </p:nvSpPr>
        <p:spPr>
          <a:xfrm>
            <a:off x="1868175" y="8277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kern="1100" spc="1000" dirty="0">
                <a:solidFill>
                  <a:schemeClr val="accent1"/>
                </a:solidFill>
              </a:rPr>
              <a:t>www.fp.tul.cz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44" y="493405"/>
            <a:ext cx="8656473" cy="4393095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0D951A7A-E0F7-4DD4-A196-E2875505CBB8}"/>
              </a:ext>
            </a:extLst>
          </p:cNvPr>
          <p:cNvSpPr/>
          <p:nvPr/>
        </p:nvSpPr>
        <p:spPr>
          <a:xfrm>
            <a:off x="5227982" y="576005"/>
            <a:ext cx="682487" cy="415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</p:spTree>
    <p:extLst>
      <p:ext uri="{BB962C8B-B14F-4D97-AF65-F5344CB8AC3E}">
        <p14:creationId xmlns:p14="http://schemas.microsoft.com/office/powerpoint/2010/main" val="12355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DĚKANÁT </a:t>
            </a:r>
            <a:br>
              <a:rPr lang="cs-CZ" dirty="0" smtClean="0"/>
            </a:br>
            <a:r>
              <a:rPr lang="cs-CZ" dirty="0" smtClean="0"/>
              <a:t>FP TUL</a:t>
            </a:r>
            <a:br>
              <a:rPr lang="cs-CZ" dirty="0" smtClean="0"/>
            </a:br>
            <a:r>
              <a:rPr lang="cs-CZ" dirty="0" smtClean="0"/>
              <a:t>budova G, 4.patro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altLang="cs-CZ" dirty="0" smtClean="0">
                <a:solidFill>
                  <a:schemeClr val="accent1"/>
                </a:solidFill>
              </a:rPr>
              <a:t>DĚKAN :</a:t>
            </a:r>
          </a:p>
          <a:p>
            <a:r>
              <a:rPr lang="cs-CZ" altLang="cs-CZ" dirty="0" smtClean="0">
                <a:solidFill>
                  <a:schemeClr val="accent1"/>
                </a:solidFill>
              </a:rPr>
              <a:t>prof. RNDr. Jan Picek, CSc. </a:t>
            </a:r>
          </a:p>
          <a:p>
            <a:r>
              <a:rPr lang="cs-CZ" altLang="cs-CZ" dirty="0" smtClean="0"/>
              <a:t>sekretářka </a:t>
            </a:r>
            <a:r>
              <a:rPr lang="cs-CZ" altLang="cs-CZ" dirty="0" smtClean="0">
                <a:solidFill>
                  <a:schemeClr val="accent1"/>
                </a:solidFill>
              </a:rPr>
              <a:t>Romana </a:t>
            </a:r>
            <a:r>
              <a:rPr lang="cs-CZ" altLang="cs-CZ" dirty="0" err="1" smtClean="0">
                <a:solidFill>
                  <a:schemeClr val="accent1"/>
                </a:solidFill>
              </a:rPr>
              <a:t>Krušková</a:t>
            </a:r>
            <a:r>
              <a:rPr lang="cs-CZ" altLang="cs-CZ" dirty="0" smtClean="0">
                <a:solidFill>
                  <a:schemeClr val="accent1"/>
                </a:solidFill>
              </a:rPr>
              <a:t> </a:t>
            </a:r>
          </a:p>
          <a:p>
            <a:pPr marL="114300" indent="0">
              <a:buNone/>
            </a:pPr>
            <a:r>
              <a:rPr lang="cs-CZ" altLang="cs-CZ" dirty="0" smtClean="0"/>
              <a:t>     </a:t>
            </a:r>
            <a:r>
              <a:rPr lang="cs-CZ" altLang="cs-CZ" i="1" dirty="0" smtClean="0"/>
              <a:t>	(tel. 485 352 815) </a:t>
            </a:r>
            <a:r>
              <a:rPr lang="cs-CZ" altLang="cs-CZ" dirty="0" smtClean="0"/>
              <a:t>	</a:t>
            </a:r>
          </a:p>
          <a:p>
            <a:endParaRPr lang="cs-CZ" altLang="cs-CZ" dirty="0" smtClean="0"/>
          </a:p>
          <a:p>
            <a:pPr marL="114300" indent="0">
              <a:buNone/>
            </a:pPr>
            <a:r>
              <a:rPr lang="cs-CZ" altLang="cs-CZ" dirty="0" smtClean="0">
                <a:solidFill>
                  <a:schemeClr val="accent1"/>
                </a:solidFill>
              </a:rPr>
              <a:t>STUDIJNÍ PRODĚKANKA</a:t>
            </a:r>
          </a:p>
          <a:p>
            <a:r>
              <a:rPr lang="cs-CZ" altLang="cs-CZ" dirty="0" smtClean="0">
                <a:solidFill>
                  <a:schemeClr val="accent1"/>
                </a:solidFill>
              </a:rPr>
              <a:t>Mgr. Klára </a:t>
            </a:r>
            <a:r>
              <a:rPr lang="cs-CZ" altLang="cs-CZ" dirty="0" err="1" smtClean="0">
                <a:solidFill>
                  <a:schemeClr val="accent1"/>
                </a:solidFill>
              </a:rPr>
              <a:t>Severýnová</a:t>
            </a:r>
            <a:r>
              <a:rPr lang="cs-CZ" altLang="cs-CZ" dirty="0" smtClean="0">
                <a:solidFill>
                  <a:schemeClr val="accent1"/>
                </a:solidFill>
              </a:rPr>
              <a:t> Popková, Ph.D. </a:t>
            </a:r>
          </a:p>
          <a:p>
            <a:pPr marL="114300" indent="0">
              <a:buNone/>
            </a:pPr>
            <a:r>
              <a:rPr lang="cs-CZ" altLang="cs-CZ" dirty="0" smtClean="0"/>
              <a:t>	</a:t>
            </a:r>
            <a:r>
              <a:rPr lang="cs-CZ" altLang="cs-CZ" i="1" dirty="0" smtClean="0"/>
              <a:t>(tel. 485 352 840, 4141) </a:t>
            </a:r>
          </a:p>
          <a:p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BBE2FA-498E-444D-8A2B-EA171FF5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6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120253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DŮLEŽITÉ DOKUMENTY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617843" y="602388"/>
            <a:ext cx="5403315" cy="4541111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chemeClr val="accent1"/>
                </a:solidFill>
              </a:rPr>
              <a:t>Zákon č. 111/1998 Sb. o vysokých školách ve </a:t>
            </a:r>
            <a:r>
              <a:rPr lang="cs-CZ" altLang="cs-CZ" dirty="0" smtClean="0"/>
              <a:t>znění pozdějších norem a doplňků </a:t>
            </a:r>
          </a:p>
          <a:p>
            <a:pPr marL="114300" indent="0">
              <a:buNone/>
            </a:pPr>
            <a:r>
              <a:rPr lang="cs-CZ" altLang="cs-CZ" dirty="0" smtClean="0"/>
              <a:t> </a:t>
            </a:r>
          </a:p>
          <a:p>
            <a:r>
              <a:rPr lang="cs-CZ" altLang="cs-CZ" dirty="0" smtClean="0"/>
              <a:t> </a:t>
            </a:r>
            <a:r>
              <a:rPr lang="cs-CZ" altLang="cs-CZ" sz="2300" b="1" dirty="0" smtClean="0">
                <a:solidFill>
                  <a:schemeClr val="accent1"/>
                </a:solidFill>
              </a:rPr>
              <a:t>Studijní a zkušební řád TUL </a:t>
            </a:r>
          </a:p>
          <a:p>
            <a:pPr marL="114300" indent="0">
              <a:buNone/>
            </a:pPr>
            <a:r>
              <a:rPr lang="cs-CZ" altLang="cs-CZ" dirty="0" smtClean="0"/>
              <a:t>       (z 8. 3. 2022) – </a:t>
            </a:r>
            <a:r>
              <a:rPr lang="cs-CZ" altLang="cs-CZ" b="1" u="sng" dirty="0" smtClean="0">
                <a:solidFill>
                  <a:schemeClr val="accent1"/>
                </a:solidFill>
              </a:rPr>
              <a:t>povinná literatura každého studenta TUL</a:t>
            </a:r>
          </a:p>
          <a:p>
            <a:endParaRPr lang="cs-CZ" altLang="cs-CZ" u="sng" dirty="0" smtClean="0"/>
          </a:p>
          <a:p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chemeClr val="accent1"/>
                </a:solidFill>
              </a:rPr>
              <a:t>Stipendijní řád TUL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chemeClr val="accent1"/>
                </a:solidFill>
              </a:rPr>
              <a:t>Statut FP TUL </a:t>
            </a:r>
            <a:r>
              <a:rPr lang="cs-CZ" altLang="cs-CZ" dirty="0" smtClean="0"/>
              <a:t>včetně všech vnitřních předpisů</a:t>
            </a:r>
          </a:p>
          <a:p>
            <a:pPr marL="11430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 Vyhlášky, směrnice TUL, FP, opatření děkana </a:t>
            </a:r>
          </a:p>
          <a:p>
            <a:pPr marL="114300" indent="0">
              <a:buNone/>
            </a:pPr>
            <a:r>
              <a:rPr lang="cs-CZ" altLang="cs-CZ" dirty="0" smtClean="0"/>
              <a:t>	</a:t>
            </a:r>
            <a:r>
              <a:rPr lang="cs-CZ" altLang="cs-CZ" i="1" dirty="0" smtClean="0"/>
              <a:t>(web FP – fakulta – předpisy a dokumenty)</a:t>
            </a:r>
          </a:p>
          <a:p>
            <a:pPr marL="114300" indent="0">
              <a:buNone/>
            </a:pPr>
            <a:endParaRPr lang="cs-CZ" altLang="cs-CZ" dirty="0" smtClean="0"/>
          </a:p>
          <a:p>
            <a:pPr marL="114300" indent="0">
              <a:buNone/>
            </a:pPr>
            <a:r>
              <a:rPr lang="cs-CZ" altLang="cs-CZ" b="1" u="sng" dirty="0" smtClean="0">
                <a:solidFill>
                  <a:schemeClr val="accent1"/>
                </a:solidFill>
              </a:rPr>
              <a:t>Zveřejnění dokumentů:</a:t>
            </a:r>
          </a:p>
          <a:p>
            <a:pPr marL="114300" indent="0">
              <a:buNone/>
            </a:pPr>
            <a:endParaRPr lang="cs-CZ" altLang="cs-CZ" b="1" u="sng" dirty="0" smtClean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cs-CZ" altLang="cs-CZ" dirty="0" smtClean="0"/>
              <a:t>- úřední deska FP, TUL</a:t>
            </a:r>
          </a:p>
          <a:p>
            <a:pPr marL="114300" indent="0">
              <a:buNone/>
            </a:pPr>
            <a:r>
              <a:rPr lang="cs-CZ" altLang="cs-CZ" dirty="0" smtClean="0"/>
              <a:t>- webové stránky TUL (www.tul.cz), </a:t>
            </a:r>
          </a:p>
          <a:p>
            <a:pPr marL="114300" indent="0">
              <a:buNone/>
            </a:pPr>
            <a:r>
              <a:rPr lang="cs-CZ" altLang="cs-CZ" dirty="0" smtClean="0"/>
              <a:t>- webové stránky FP (www.fp.tul.cz), </a:t>
            </a:r>
          </a:p>
          <a:p>
            <a:pPr marL="114300" indent="0">
              <a:buNone/>
            </a:pPr>
            <a:r>
              <a:rPr lang="cs-CZ" altLang="cs-CZ" dirty="0" smtClean="0"/>
              <a:t>- </a:t>
            </a:r>
            <a:r>
              <a:rPr lang="cs-CZ" altLang="cs-CZ" dirty="0" err="1" smtClean="0"/>
              <a:t>Facebook</a:t>
            </a:r>
            <a:r>
              <a:rPr lang="cs-CZ" altLang="cs-CZ" dirty="0" smtClean="0"/>
              <a:t> FP TUL</a:t>
            </a:r>
          </a:p>
          <a:p>
            <a:pPr marL="114300" indent="0">
              <a:buNone/>
            </a:pPr>
            <a:r>
              <a:rPr lang="cs-CZ" altLang="cs-CZ" dirty="0" smtClean="0"/>
              <a:t>- nástěnka DFP a studijního oddělení FP   </a:t>
            </a:r>
          </a:p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6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2735" y="2080496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E-LEARNING </a:t>
            </a:r>
            <a:br>
              <a:rPr lang="cs-CZ" dirty="0" smtClean="0"/>
            </a:br>
            <a:r>
              <a:rPr lang="cs-CZ" dirty="0" smtClean="0"/>
              <a:t>TUL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71" y="143476"/>
            <a:ext cx="5138352" cy="24040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451" y="3001662"/>
            <a:ext cx="2028549" cy="14631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/>
          <a:srcRect l="15133" t="5104" r="15886"/>
          <a:stretch/>
        </p:blipFill>
        <p:spPr>
          <a:xfrm>
            <a:off x="3576371" y="2852725"/>
            <a:ext cx="3381719" cy="2176553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798357" y="314599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https://elearning.tul.cz/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090" y="3001662"/>
            <a:ext cx="1100575" cy="7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STAG</a:t>
            </a:r>
            <a:br>
              <a:rPr lang="cs-CZ" dirty="0" smtClean="0"/>
            </a:br>
            <a:r>
              <a:rPr lang="cs-CZ" dirty="0" smtClean="0"/>
              <a:t>studijní agenda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https://stag.tul.cz/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96599E-8DCB-4567-8930-0D35E665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70" y="642816"/>
            <a:ext cx="5141824" cy="38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029144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ORGANIZACE STUDIA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468" y="208280"/>
            <a:ext cx="6026150" cy="492894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AKADEMICKÝ ROK (5. 9. 2022- 3. 9. 2023)</a:t>
            </a:r>
          </a:p>
          <a:p>
            <a:pPr marL="114300" indent="0">
              <a:buNone/>
            </a:pPr>
            <a:endParaRPr lang="cs-CZ" b="1" dirty="0" smtClean="0">
              <a:solidFill>
                <a:schemeClr val="accent1"/>
              </a:solidFill>
            </a:endParaRPr>
          </a:p>
          <a:p>
            <a:r>
              <a:rPr lang="cs-CZ" b="1" cap="small" dirty="0" smtClean="0">
                <a:solidFill>
                  <a:schemeClr val="accent1"/>
                </a:solidFill>
              </a:rPr>
              <a:t>Zimní semestr</a:t>
            </a:r>
          </a:p>
          <a:p>
            <a:pPr lvl="1"/>
            <a:r>
              <a:rPr lang="cs-CZ" sz="1600" dirty="0" smtClean="0"/>
              <a:t>zimní semestr (26. 9. 2022 - </a:t>
            </a:r>
            <a:r>
              <a:rPr lang="cs-CZ" sz="1600" b="1" dirty="0" smtClean="0">
                <a:solidFill>
                  <a:schemeClr val="accent1"/>
                </a:solidFill>
              </a:rPr>
              <a:t>23.12. 2022</a:t>
            </a:r>
            <a:r>
              <a:rPr lang="cs-CZ" sz="1600" dirty="0" smtClean="0"/>
              <a:t>)</a:t>
            </a:r>
          </a:p>
          <a:p>
            <a:pPr lvl="1"/>
            <a:r>
              <a:rPr lang="cs-CZ" sz="1600" dirty="0" smtClean="0"/>
              <a:t>zimní prázdniny (27.12. 2022 - 30. 12. 2022)</a:t>
            </a:r>
          </a:p>
          <a:p>
            <a:pPr lvl="1"/>
            <a:r>
              <a:rPr lang="cs-CZ" sz="1600" i="1" dirty="0" smtClean="0">
                <a:solidFill>
                  <a:schemeClr val="accent1"/>
                </a:solidFill>
              </a:rPr>
              <a:t>bez výuky /zkouškové období (2. 1. - 3. 2. 2023)</a:t>
            </a:r>
          </a:p>
          <a:p>
            <a:pPr lvl="1"/>
            <a:r>
              <a:rPr lang="cs-CZ" sz="1600" dirty="0" smtClean="0"/>
              <a:t>splnění povinností za ZS 2022/2023 – 3. 2. 2023</a:t>
            </a:r>
          </a:p>
          <a:p>
            <a:pPr lvl="1"/>
            <a:endParaRPr lang="cs-CZ" dirty="0" smtClean="0"/>
          </a:p>
          <a:p>
            <a:r>
              <a:rPr lang="cs-CZ" b="1" cap="small" dirty="0">
                <a:solidFill>
                  <a:schemeClr val="accent1"/>
                </a:solidFill>
              </a:rPr>
              <a:t>Letní semestr</a:t>
            </a:r>
          </a:p>
          <a:p>
            <a:pPr lvl="1"/>
            <a:r>
              <a:rPr lang="cs-CZ" sz="1600" dirty="0" smtClean="0"/>
              <a:t>letní semestr (27. 2. - 2. 6. 2023)</a:t>
            </a:r>
          </a:p>
          <a:p>
            <a:pPr lvl="1"/>
            <a:r>
              <a:rPr lang="cs-CZ" sz="1600" dirty="0" smtClean="0"/>
              <a:t>letní prázdniny (10. 7. - 31. 8. 2023)</a:t>
            </a:r>
          </a:p>
          <a:p>
            <a:pPr lvl="1"/>
            <a:r>
              <a:rPr lang="cs-CZ" sz="1600" i="1" dirty="0" smtClean="0">
                <a:solidFill>
                  <a:schemeClr val="accent1"/>
                </a:solidFill>
              </a:rPr>
              <a:t>bez výuky /zkouškové období (5. 6. - 7. 7. 2023)</a:t>
            </a:r>
          </a:p>
          <a:p>
            <a:pPr lvl="1"/>
            <a:r>
              <a:rPr lang="cs-CZ" sz="1600" dirty="0" smtClean="0"/>
              <a:t>splnění povinností za </a:t>
            </a:r>
            <a:r>
              <a:rPr lang="cs-CZ" sz="1600" dirty="0" err="1" smtClean="0"/>
              <a:t>ak</a:t>
            </a:r>
            <a:r>
              <a:rPr lang="cs-CZ" sz="1600" dirty="0" smtClean="0"/>
              <a:t>. rok 2022/2023 – </a:t>
            </a:r>
            <a:r>
              <a:rPr lang="cs-CZ" sz="1600" b="1" dirty="0" smtClean="0">
                <a:solidFill>
                  <a:schemeClr val="accent1"/>
                </a:solidFill>
              </a:rPr>
              <a:t>31. 8. 2023</a:t>
            </a:r>
          </a:p>
          <a:p>
            <a:pPr lvl="1"/>
            <a:endParaRPr lang="cs-CZ" dirty="0" smtClean="0"/>
          </a:p>
          <a:p>
            <a:r>
              <a:rPr lang="cs-CZ" b="1" cap="small" dirty="0">
                <a:solidFill>
                  <a:schemeClr val="accent1"/>
                </a:solidFill>
              </a:rPr>
              <a:t>Rektorský den </a:t>
            </a:r>
            <a:r>
              <a:rPr lang="cs-CZ" dirty="0" smtClean="0"/>
              <a:t>– </a:t>
            </a:r>
            <a:r>
              <a:rPr lang="cs-CZ" sz="1600" i="1" dirty="0" smtClean="0"/>
              <a:t>5 .5. 2023</a:t>
            </a:r>
          </a:p>
          <a:p>
            <a:r>
              <a:rPr lang="cs-CZ" b="1" cap="small" dirty="0">
                <a:solidFill>
                  <a:schemeClr val="accent1"/>
                </a:solidFill>
              </a:rPr>
              <a:t>Zápočtový týden </a:t>
            </a:r>
            <a:r>
              <a:rPr lang="cs-CZ" dirty="0" smtClean="0"/>
              <a:t>– </a:t>
            </a:r>
            <a:r>
              <a:rPr lang="cs-CZ" sz="1600" i="1" dirty="0" smtClean="0"/>
              <a:t>poslední týden ZS a LS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0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270444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OSTATNÍ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6387" y="602389"/>
            <a:ext cx="3228713" cy="3936467"/>
          </a:xfrm>
        </p:spPr>
        <p:txBody>
          <a:bodyPr/>
          <a:lstStyle/>
          <a:p>
            <a:r>
              <a:rPr lang="cs-CZ" dirty="0" smtClean="0"/>
              <a:t>konzultační hodiny</a:t>
            </a:r>
          </a:p>
          <a:p>
            <a:r>
              <a:rPr lang="cs-CZ" dirty="0" smtClean="0"/>
              <a:t>komunikace ! </a:t>
            </a:r>
          </a:p>
          <a:p>
            <a:endParaRPr lang="cs-CZ" dirty="0" smtClean="0"/>
          </a:p>
          <a:p>
            <a:r>
              <a:rPr lang="cs-CZ" dirty="0" smtClean="0"/>
              <a:t>oslovování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 </a:t>
            </a:r>
            <a:r>
              <a:rPr lang="cs-CZ" dirty="0" smtClean="0">
                <a:solidFill>
                  <a:schemeClr val="accent1"/>
                </a:solidFill>
              </a:rPr>
              <a:t>prof. 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doc.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RNDr.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PhD.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Mgr.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Ing.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2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815" y="251870"/>
            <a:ext cx="3676115" cy="1842332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Kde to vlastně jsem ? 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0" y="1131086"/>
            <a:ext cx="8432352" cy="39614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31993" y="4176293"/>
            <a:ext cx="540060" cy="4328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rgbClr val="7AB51D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 rot="20772549">
            <a:off x="3873711" y="2006662"/>
            <a:ext cx="1485050" cy="8791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rgbClr val="7AB51D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347391" y="3864664"/>
            <a:ext cx="810090" cy="4860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chemeClr val="accent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85999" y="4142969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</a:p>
        </p:txBody>
      </p:sp>
      <p:sp>
        <p:nvSpPr>
          <p:cNvPr id="12" name="TextovéPole 11"/>
          <p:cNvSpPr txBox="1"/>
          <p:nvPr/>
        </p:nvSpPr>
        <p:spPr>
          <a:xfrm rot="20792836">
            <a:off x="3804552" y="2031608"/>
            <a:ext cx="1409523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75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univerzitní kampus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527141" y="3946108"/>
            <a:ext cx="5400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KTV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436" y="89409"/>
            <a:ext cx="1262234" cy="17821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0" y="89409"/>
            <a:ext cx="1382353" cy="1703474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 flipV="1">
            <a:off x="8157481" y="3801408"/>
            <a:ext cx="674931" cy="34156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Obdélník 17"/>
          <p:cNvSpPr/>
          <p:nvPr/>
        </p:nvSpPr>
        <p:spPr>
          <a:xfrm>
            <a:off x="6208260" y="1743073"/>
            <a:ext cx="540060" cy="4328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rgbClr val="7AB51D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07401" y="1743073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endParaRPr lang="cs-CZ" sz="21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945939" y="2617381"/>
            <a:ext cx="540060" cy="4328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rgbClr val="7AB51D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24026" y="2606308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800925" y="2160353"/>
            <a:ext cx="92078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75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univerzitní </a:t>
            </a:r>
            <a:r>
              <a:rPr lang="cs-CZ" sz="1275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knihovna</a:t>
            </a:r>
            <a:endParaRPr lang="cs-CZ" sz="1275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KUDY, KAM </a:t>
            </a:r>
            <a:br>
              <a:rPr lang="cs-CZ" dirty="0" smtClean="0"/>
            </a:br>
            <a:r>
              <a:rPr lang="cs-CZ" dirty="0" smtClean="0"/>
              <a:t>na</a:t>
            </a:r>
            <a:br>
              <a:rPr lang="cs-CZ" dirty="0" smtClean="0"/>
            </a:br>
            <a:r>
              <a:rPr lang="cs-CZ" dirty="0" smtClean="0"/>
              <a:t>TUL</a:t>
            </a:r>
            <a:br>
              <a:rPr lang="cs-CZ" dirty="0" smtClean="0"/>
            </a:b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369" y="589722"/>
            <a:ext cx="5271164" cy="371653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37322" y="4029476"/>
            <a:ext cx="35317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00" b="1" dirty="0">
                <a:solidFill>
                  <a:schemeClr val="accent1"/>
                </a:solidFill>
                <a:latin typeface="+mj-lt"/>
              </a:rPr>
              <a:t>https://www.tul.cz/studenti</a:t>
            </a:r>
          </a:p>
        </p:txBody>
      </p:sp>
    </p:spTree>
    <p:extLst>
      <p:ext uri="{BB962C8B-B14F-4D97-AF65-F5344CB8AC3E}">
        <p14:creationId xmlns:p14="http://schemas.microsoft.com/office/powerpoint/2010/main" val="17071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36ABA6-A410-47D9-8A02-31742135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D80A04A-0DF0-4F1E-A77D-99E03E8084C6}"/>
              </a:ext>
            </a:extLst>
          </p:cNvPr>
          <p:cNvSpPr txBox="1"/>
          <p:nvPr/>
        </p:nvSpPr>
        <p:spPr>
          <a:xfrm>
            <a:off x="1868175" y="82773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kern="1100" spc="1000" dirty="0">
                <a:solidFill>
                  <a:schemeClr val="accent1"/>
                </a:solidFill>
              </a:rPr>
              <a:t>https://www.fp.tul.cz/student/jsem-prvak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32" y="938752"/>
            <a:ext cx="8019486" cy="37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442" y="4566336"/>
            <a:ext cx="2835758" cy="490732"/>
          </a:xfrm>
        </p:spPr>
        <p:txBody>
          <a:bodyPr>
            <a:normAutofit/>
          </a:bodyPr>
          <a:lstStyle/>
          <a:p>
            <a:r>
              <a:rPr lang="en-CZ" sz="2000" i="1" dirty="0"/>
              <a:t>Děkuji za pozornost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350" t="30107" r="1439" b="6477"/>
          <a:stretch/>
        </p:blipFill>
        <p:spPr>
          <a:xfrm>
            <a:off x="3114261" y="834886"/>
            <a:ext cx="3339548" cy="32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90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KREDITNÍ SYSTÉM</a:t>
            </a:r>
            <a:br>
              <a:rPr lang="cs-CZ" dirty="0" smtClean="0"/>
            </a:br>
            <a:r>
              <a:rPr lang="cs-CZ" dirty="0" smtClean="0"/>
              <a:t>(základní principy)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6150" y="602389"/>
            <a:ext cx="5327649" cy="3936467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 Každý předmět (= jednosemestrální kurz) je ohodnocen určitým počtem </a:t>
            </a:r>
            <a:r>
              <a:rPr lang="cs-CZ" altLang="cs-CZ" b="1" dirty="0" smtClean="0">
                <a:solidFill>
                  <a:schemeClr val="accent1"/>
                </a:solidFill>
              </a:rPr>
              <a:t>kreditů.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 </a:t>
            </a:r>
            <a:r>
              <a:rPr lang="cs-CZ" altLang="cs-CZ" b="1" dirty="0" smtClean="0">
                <a:solidFill>
                  <a:schemeClr val="accent1"/>
                </a:solidFill>
              </a:rPr>
              <a:t>Standardní tempo </a:t>
            </a:r>
            <a:r>
              <a:rPr lang="cs-CZ" altLang="cs-CZ" dirty="0" smtClean="0"/>
              <a:t>studia je </a:t>
            </a:r>
            <a:r>
              <a:rPr lang="cs-CZ" altLang="cs-CZ" b="1" dirty="0" smtClean="0">
                <a:solidFill>
                  <a:schemeClr val="accent1"/>
                </a:solidFill>
              </a:rPr>
              <a:t>30 kreditů </a:t>
            </a:r>
            <a:r>
              <a:rPr lang="cs-CZ" altLang="cs-CZ" dirty="0" smtClean="0"/>
              <a:t>za semestr, tj. </a:t>
            </a:r>
            <a:r>
              <a:rPr lang="cs-CZ" altLang="cs-CZ" b="1" dirty="0" smtClean="0">
                <a:solidFill>
                  <a:schemeClr val="accent1"/>
                </a:solidFill>
              </a:rPr>
              <a:t>60 kreditů </a:t>
            </a:r>
            <a:r>
              <a:rPr lang="cs-CZ" altLang="cs-CZ" dirty="0" smtClean="0"/>
              <a:t>za akademický rok.</a:t>
            </a:r>
          </a:p>
          <a:p>
            <a:pPr marL="11430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Podmínkou úspěšného uzavření studia není absolvování (standardního) počtu studijních let, ale získání předepsaného počtu kreditů v předepsané skladbě. </a:t>
            </a:r>
          </a:p>
          <a:p>
            <a:endParaRPr lang="cs-CZ" altLang="cs-CZ" dirty="0" smtClean="0"/>
          </a:p>
          <a:p>
            <a:r>
              <a:rPr lang="cs-CZ" altLang="cs-CZ" b="1" dirty="0" smtClean="0">
                <a:solidFill>
                  <a:schemeClr val="accent1"/>
                </a:solidFill>
              </a:rPr>
              <a:t>Typ studia               Standardní délka         Počet    			                           kreditů</a:t>
            </a:r>
          </a:p>
          <a:p>
            <a:r>
              <a:rPr lang="cs-CZ" altLang="cs-CZ" dirty="0" smtClean="0"/>
              <a:t> Bakalářské		3	            180</a:t>
            </a:r>
          </a:p>
          <a:p>
            <a:r>
              <a:rPr lang="cs-CZ" altLang="cs-CZ" dirty="0" smtClean="0"/>
              <a:t> Magisterské 	                 5	            300</a:t>
            </a:r>
          </a:p>
          <a:p>
            <a:r>
              <a:rPr lang="cs-CZ" altLang="cs-CZ" dirty="0" smtClean="0"/>
              <a:t> Navazující Mgr.                 2                            120</a:t>
            </a:r>
            <a:endParaRPr lang="cs-CZ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353516-5EB1-45CB-9600-6EC3A175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5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KREDITNÍ SYSTÉM</a:t>
            </a:r>
            <a:br>
              <a:rPr lang="cs-CZ" dirty="0" smtClean="0"/>
            </a:br>
            <a:r>
              <a:rPr lang="cs-CZ" dirty="0" smtClean="0"/>
              <a:t>předměty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8837" y="107950"/>
            <a:ext cx="4711405" cy="498474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altLang="cs-CZ" sz="1200" b="1" u="sng" cap="small" dirty="0" smtClean="0">
                <a:solidFill>
                  <a:schemeClr val="accent1"/>
                </a:solidFill>
              </a:rPr>
              <a:t>Povinné předměty  (A)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1200" dirty="0" smtClean="0">
                <a:solidFill>
                  <a:schemeClr val="accent1"/>
                </a:solidFill>
              </a:rPr>
              <a:t>nutné absolvovat</a:t>
            </a:r>
            <a:r>
              <a:rPr lang="cs-CZ" altLang="cs-CZ" sz="1200" dirty="0" smtClean="0"/>
              <a:t>, dobu jejich absolvování je možné volit.</a:t>
            </a:r>
          </a:p>
          <a:p>
            <a:pPr marL="114300" indent="0">
              <a:buNone/>
            </a:pPr>
            <a:r>
              <a:rPr lang="cs-CZ" altLang="cs-CZ" sz="1200" dirty="0" smtClean="0"/>
              <a:t>                                      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1200" dirty="0" smtClean="0"/>
              <a:t>Výjimku tvoří 1. ročník, kdy je skladba předmětů předepsána a jejich splnění v 1., popř. v 2. semestru může být stanoveno jako podmínka postupu do dalšího studia.</a:t>
            </a:r>
          </a:p>
          <a:p>
            <a:endParaRPr lang="cs-CZ" altLang="cs-CZ" sz="1200" dirty="0" smtClean="0"/>
          </a:p>
          <a:p>
            <a:pPr marL="114300" indent="0">
              <a:buNone/>
            </a:pPr>
            <a:r>
              <a:rPr lang="cs-CZ" altLang="cs-CZ" sz="1200" b="1" u="sng" cap="small" dirty="0" smtClean="0">
                <a:solidFill>
                  <a:schemeClr val="accent1"/>
                </a:solidFill>
              </a:rPr>
              <a:t>Povinně </a:t>
            </a:r>
            <a:r>
              <a:rPr lang="cs-CZ" altLang="cs-CZ" sz="1200" b="1" u="sng" cap="small" dirty="0">
                <a:solidFill>
                  <a:schemeClr val="accent1"/>
                </a:solidFill>
              </a:rPr>
              <a:t>volitelné předměty (B)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1200" dirty="0" smtClean="0"/>
              <a:t>seskupeny do bloků, z nichž se předměty volí tak, aby byl jejich absolvováním získán předepsaný  minimální počet kreditů. </a:t>
            </a:r>
          </a:p>
          <a:p>
            <a:endParaRPr lang="cs-CZ" altLang="cs-CZ" sz="1200" dirty="0" smtClean="0"/>
          </a:p>
          <a:p>
            <a:pPr marL="114300" indent="0">
              <a:buNone/>
            </a:pPr>
            <a:r>
              <a:rPr lang="cs-CZ" altLang="cs-CZ" sz="1200" b="1" u="sng" cap="small" dirty="0" smtClean="0">
                <a:solidFill>
                  <a:schemeClr val="accent1"/>
                </a:solidFill>
              </a:rPr>
              <a:t>Volitelné </a:t>
            </a:r>
            <a:r>
              <a:rPr lang="cs-CZ" altLang="cs-CZ" sz="1200" b="1" u="sng" cap="small" dirty="0">
                <a:solidFill>
                  <a:schemeClr val="accent1"/>
                </a:solidFill>
              </a:rPr>
              <a:t>předměty (C)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1200" dirty="0" smtClean="0"/>
              <a:t>další předměty nad rámec povinných a povinně volitelných předmětů. Student si může (se souhlasem děkana FP) zapsat jako volitelný kterýkoliv předmět vyučovaný na TUL.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altLang="cs-CZ" sz="1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1200" dirty="0" smtClean="0"/>
              <a:t> Předměty se nepřiřazují k určitému ročníku. Standardním studijním plánem je pouze doporučen rok a semestr jejich absolvování - výjimkou je 1. ročník.</a:t>
            </a:r>
            <a:endParaRPr lang="cs-CZ" altLang="cs-CZ" sz="1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A71C2A-836F-443C-9F9F-C8B06D71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067244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SPECIFIKA </a:t>
            </a:r>
            <a:br>
              <a:rPr lang="cs-CZ" dirty="0" smtClean="0"/>
            </a:br>
            <a:r>
              <a:rPr lang="cs-CZ" dirty="0" smtClean="0"/>
              <a:t>1.ročník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8837" y="660400"/>
            <a:ext cx="5051163" cy="4260849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dirty="0" smtClean="0"/>
              <a:t> </a:t>
            </a:r>
            <a:r>
              <a:rPr lang="cs-CZ" altLang="cs-CZ" sz="1900" dirty="0" smtClean="0"/>
              <a:t>v 1. ročníku student zapisuje všechny povinné předměty uvedené pro tento ročník ve standardním studijním plánu. </a:t>
            </a:r>
          </a:p>
          <a:p>
            <a:pPr marL="114300" indent="0">
              <a:buNone/>
            </a:pPr>
            <a:endParaRPr lang="cs-CZ" altLang="cs-CZ" sz="1900" dirty="0" smtClean="0"/>
          </a:p>
          <a:p>
            <a:r>
              <a:rPr lang="cs-CZ" altLang="cs-CZ" sz="1900" dirty="0" smtClean="0"/>
              <a:t> </a:t>
            </a:r>
            <a:r>
              <a:rPr lang="cs-CZ" altLang="cs-CZ" sz="1900" b="1" dirty="0" smtClean="0">
                <a:solidFill>
                  <a:schemeClr val="accent1"/>
                </a:solidFill>
              </a:rPr>
              <a:t>v zimním semestru </a:t>
            </a:r>
            <a:r>
              <a:rPr lang="cs-CZ" altLang="cs-CZ" sz="1900" dirty="0" smtClean="0"/>
              <a:t>jsou mu studijním oddělením zapsány </a:t>
            </a:r>
            <a:r>
              <a:rPr lang="cs-CZ" altLang="cs-CZ" sz="1900" b="1" dirty="0" smtClean="0">
                <a:solidFill>
                  <a:schemeClr val="accent1"/>
                </a:solidFill>
              </a:rPr>
              <a:t>pouze povinné předměty</a:t>
            </a:r>
          </a:p>
          <a:p>
            <a:pPr marL="114300" indent="0">
              <a:buNone/>
            </a:pPr>
            <a:endParaRPr lang="cs-CZ" altLang="cs-CZ" sz="1900" dirty="0" smtClean="0"/>
          </a:p>
          <a:p>
            <a:r>
              <a:rPr lang="cs-CZ" altLang="cs-CZ" sz="1900" b="1" dirty="0" smtClean="0">
                <a:solidFill>
                  <a:schemeClr val="accent1"/>
                </a:solidFill>
              </a:rPr>
              <a:t>v letním semestru </a:t>
            </a:r>
            <a:r>
              <a:rPr lang="cs-CZ" altLang="cs-CZ" sz="1900" dirty="0" smtClean="0"/>
              <a:t>si může zápis doplnit i </a:t>
            </a:r>
            <a:r>
              <a:rPr lang="cs-CZ" altLang="cs-CZ" sz="1900" b="1" dirty="0" smtClean="0">
                <a:solidFill>
                  <a:schemeClr val="accent1"/>
                </a:solidFill>
              </a:rPr>
              <a:t>povinně volitelnými nebo volitelnými předměty</a:t>
            </a:r>
            <a:r>
              <a:rPr lang="cs-CZ" altLang="cs-CZ" sz="1900" dirty="0" smtClean="0"/>
              <a:t>.</a:t>
            </a:r>
          </a:p>
          <a:p>
            <a:pPr marL="114300" indent="0">
              <a:buNone/>
            </a:pPr>
            <a:endParaRPr lang="cs-CZ" altLang="cs-CZ" sz="1900" dirty="0"/>
          </a:p>
          <a:p>
            <a:r>
              <a:rPr lang="cs-CZ" altLang="cs-CZ" sz="2300" b="1" dirty="0" smtClean="0">
                <a:solidFill>
                  <a:schemeClr val="accent1"/>
                </a:solidFill>
              </a:rPr>
              <a:t>v 1. semestru povinná účast na přednáškách</a:t>
            </a:r>
          </a:p>
          <a:p>
            <a:endParaRPr lang="cs-CZ" altLang="cs-CZ" sz="1900" b="1" dirty="0">
              <a:solidFill>
                <a:schemeClr val="accent1"/>
              </a:solidFill>
            </a:endParaRPr>
          </a:p>
          <a:p>
            <a:r>
              <a:rPr lang="cs-CZ" altLang="cs-CZ" sz="1900" dirty="0"/>
              <a:t>od 2. semestru je účast na výuce s výjimkou přednášek a konzultací v prezenčním studiu povinná </a:t>
            </a:r>
            <a:r>
              <a:rPr lang="cs-CZ" altLang="cs-CZ" sz="1900" dirty="0" smtClean="0"/>
              <a:t>(cvičení, semináře) pro </a:t>
            </a:r>
            <a:r>
              <a:rPr lang="cs-CZ" altLang="cs-CZ" sz="1900" dirty="0"/>
              <a:t>všechny studenty TUL </a:t>
            </a:r>
            <a:endParaRPr lang="cs-CZ" altLang="cs-CZ" sz="1900" b="1" dirty="0" smtClean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cs-CZ" altLang="cs-CZ" sz="1900" dirty="0" smtClean="0"/>
          </a:p>
          <a:p>
            <a:r>
              <a:rPr lang="cs-CZ" altLang="cs-CZ" sz="1900" dirty="0" smtClean="0"/>
              <a:t> specifikace týkající se organizace výuky jsou dány směrnicí děkana a pracovištěm garantujícím předmět.</a:t>
            </a:r>
          </a:p>
          <a:p>
            <a:endParaRPr lang="cs-CZ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FDBBF4-2F9B-409F-8A62-25E04FDF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3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105344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SPECIFIKA </a:t>
            </a:r>
            <a:br>
              <a:rPr lang="cs-CZ" dirty="0" smtClean="0"/>
            </a:br>
            <a:r>
              <a:rPr lang="cs-CZ" dirty="0" smtClean="0"/>
              <a:t>1.ročník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8837" y="602389"/>
            <a:ext cx="4949563" cy="3936467"/>
          </a:xfrm>
        </p:spPr>
        <p:txBody>
          <a:bodyPr/>
          <a:lstStyle/>
          <a:p>
            <a:r>
              <a:rPr lang="cs-CZ" altLang="cs-CZ" dirty="0" smtClean="0"/>
              <a:t>  </a:t>
            </a:r>
            <a:r>
              <a:rPr lang="cs-CZ" altLang="cs-CZ" b="1" dirty="0" smtClean="0">
                <a:solidFill>
                  <a:schemeClr val="accent1"/>
                </a:solidFill>
              </a:rPr>
              <a:t>V prvním semestru studia </a:t>
            </a:r>
            <a:r>
              <a:rPr lang="cs-CZ" altLang="cs-CZ" dirty="0" smtClean="0"/>
              <a:t>musí student FP TUL získat </a:t>
            </a:r>
            <a:r>
              <a:rPr lang="cs-CZ" altLang="cs-CZ" b="1" dirty="0" smtClean="0">
                <a:solidFill>
                  <a:schemeClr val="accent1"/>
                </a:solidFill>
              </a:rPr>
              <a:t>alespoň</a:t>
            </a:r>
            <a:r>
              <a:rPr lang="cs-CZ" altLang="cs-CZ" dirty="0" smtClean="0"/>
              <a:t> </a:t>
            </a:r>
            <a:r>
              <a:rPr lang="cs-CZ" altLang="cs-CZ" b="1" dirty="0" smtClean="0">
                <a:solidFill>
                  <a:schemeClr val="accent1"/>
                </a:solidFill>
              </a:rPr>
              <a:t>15 kreditů</a:t>
            </a:r>
          </a:p>
          <a:p>
            <a:pPr marL="114300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 </a:t>
            </a:r>
            <a:r>
              <a:rPr lang="cs-CZ" altLang="cs-CZ" b="1" dirty="0" smtClean="0">
                <a:solidFill>
                  <a:schemeClr val="accent1"/>
                </a:solidFill>
              </a:rPr>
              <a:t>(do 3. 2. 2023).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 Za </a:t>
            </a:r>
            <a:r>
              <a:rPr lang="cs-CZ" altLang="cs-CZ" b="1" dirty="0" smtClean="0">
                <a:solidFill>
                  <a:schemeClr val="accent1"/>
                </a:solidFill>
              </a:rPr>
              <a:t>celý první ročník studia </a:t>
            </a:r>
            <a:r>
              <a:rPr lang="cs-CZ" altLang="cs-CZ" dirty="0" smtClean="0"/>
              <a:t>musí student TUL získat </a:t>
            </a:r>
            <a:r>
              <a:rPr lang="cs-CZ" altLang="cs-CZ" b="1" dirty="0" smtClean="0">
                <a:solidFill>
                  <a:schemeClr val="accent1"/>
                </a:solidFill>
              </a:rPr>
              <a:t>alespoň</a:t>
            </a:r>
            <a:r>
              <a:rPr lang="cs-CZ" altLang="cs-CZ" dirty="0" smtClean="0"/>
              <a:t> </a:t>
            </a:r>
            <a:r>
              <a:rPr lang="cs-CZ" altLang="cs-CZ" b="1" dirty="0" smtClean="0">
                <a:solidFill>
                  <a:schemeClr val="accent1"/>
                </a:solidFill>
              </a:rPr>
              <a:t>35 kreditů </a:t>
            </a:r>
          </a:p>
          <a:p>
            <a:pPr marL="114300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    </a:t>
            </a:r>
            <a:r>
              <a:rPr lang="cs-CZ" altLang="cs-CZ" b="1" dirty="0" smtClean="0">
                <a:solidFill>
                  <a:schemeClr val="accent1"/>
                </a:solidFill>
              </a:rPr>
              <a:t>(do 31. 8. 2023) </a:t>
            </a:r>
          </a:p>
          <a:p>
            <a:endParaRPr lang="cs-CZ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AB8AFB-DE11-4490-A472-080E7E62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1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ZÁPOČTY </a:t>
            </a:r>
            <a:br>
              <a:rPr lang="cs-CZ" dirty="0" smtClean="0"/>
            </a:br>
            <a:r>
              <a:rPr lang="cs-CZ" dirty="0" smtClean="0"/>
              <a:t>A</a:t>
            </a:r>
            <a:br>
              <a:rPr lang="cs-CZ" dirty="0" smtClean="0"/>
            </a:br>
            <a:r>
              <a:rPr lang="cs-CZ" dirty="0" smtClean="0"/>
              <a:t>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8837" y="323851"/>
            <a:ext cx="4711405" cy="4705428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 Pokud je předmět ukončen zápočtem i zkouškou, musí student před konáním zkoušky </a:t>
            </a:r>
            <a:r>
              <a:rPr lang="cs-CZ" altLang="cs-CZ" b="1" dirty="0" smtClean="0">
                <a:solidFill>
                  <a:schemeClr val="accent1"/>
                </a:solidFill>
              </a:rPr>
              <a:t>získat nejprve zápočet.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 Požadavky pro udělení zápočtu i požadavky ke  zkoušce jsou uvedeny v sylabu předmětu </a:t>
            </a:r>
            <a:r>
              <a:rPr lang="cs-CZ" altLang="cs-CZ" i="1" dirty="0" smtClean="0"/>
              <a:t>(zveřejněném nejpozději v 2. týdnu výuky). </a:t>
            </a:r>
          </a:p>
          <a:p>
            <a:r>
              <a:rPr lang="cs-CZ" altLang="cs-CZ" dirty="0" smtClean="0"/>
              <a:t>Tyto požadavky </a:t>
            </a:r>
            <a:r>
              <a:rPr lang="cs-CZ" altLang="cs-CZ" b="1" u="sng" dirty="0" smtClean="0">
                <a:solidFill>
                  <a:schemeClr val="accent1"/>
                </a:solidFill>
              </a:rPr>
              <a:t>nemohou</a:t>
            </a:r>
            <a:r>
              <a:rPr lang="cs-CZ" altLang="cs-CZ" dirty="0" smtClean="0"/>
              <a:t> být během semestru měněny vyučujícím.</a:t>
            </a:r>
          </a:p>
          <a:p>
            <a:pPr marL="11430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 Při neudělení zápočtu ve stanoveném termínu </a:t>
            </a:r>
            <a:r>
              <a:rPr lang="cs-CZ" altLang="cs-CZ" b="1" u="sng" dirty="0" smtClean="0">
                <a:solidFill>
                  <a:schemeClr val="accent1"/>
                </a:solidFill>
              </a:rPr>
              <a:t>může</a:t>
            </a:r>
            <a:r>
              <a:rPr lang="cs-CZ" altLang="cs-CZ" dirty="0" smtClean="0"/>
              <a:t> vyučující určit náhradní termín pro splnění podmínek k získání zápočtu. </a:t>
            </a:r>
          </a:p>
          <a:p>
            <a:endParaRPr lang="cs-CZ" altLang="cs-CZ" dirty="0" smtClean="0"/>
          </a:p>
          <a:p>
            <a:r>
              <a:rPr lang="cs-CZ" altLang="cs-CZ" i="1" dirty="0" smtClean="0"/>
              <a:t>Student může při neudělení zápočtu požádat vedoucího katedry, příp. děkana fakulty o přezkoumání záležitosti. </a:t>
            </a:r>
          </a:p>
          <a:p>
            <a:endParaRPr lang="cs-CZ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B61F1A-F9B8-46A4-9472-D5804086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ZÁPOČTY </a:t>
            </a:r>
            <a:br>
              <a:rPr lang="cs-CZ" dirty="0" smtClean="0"/>
            </a:br>
            <a:r>
              <a:rPr lang="cs-CZ" dirty="0" smtClean="0"/>
              <a:t>A</a:t>
            </a:r>
            <a:br>
              <a:rPr lang="cs-CZ" dirty="0" smtClean="0"/>
            </a:br>
            <a:r>
              <a:rPr lang="cs-CZ" dirty="0" smtClean="0"/>
              <a:t>ZKOUŠKY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38837" y="602389"/>
            <a:ext cx="4720963" cy="4299811"/>
          </a:xfrm>
        </p:spPr>
        <p:txBody>
          <a:bodyPr/>
          <a:lstStyle/>
          <a:p>
            <a:r>
              <a:rPr lang="cs-CZ" altLang="cs-CZ" dirty="0" smtClean="0"/>
              <a:t> Pokud student nevyhoví u zkoušky, má </a:t>
            </a:r>
            <a:r>
              <a:rPr lang="cs-CZ" altLang="cs-CZ" b="1" dirty="0" smtClean="0">
                <a:solidFill>
                  <a:schemeClr val="accent1"/>
                </a:solidFill>
              </a:rPr>
              <a:t>v rámci vypsaných termínů právo </a:t>
            </a:r>
          </a:p>
          <a:p>
            <a:pPr marL="114300" indent="0">
              <a:buNone/>
            </a:pPr>
            <a:endParaRPr lang="cs-CZ" altLang="cs-CZ" b="1" dirty="0" smtClean="0">
              <a:solidFill>
                <a:schemeClr val="accent1"/>
              </a:solidFill>
            </a:endParaRPr>
          </a:p>
          <a:p>
            <a:pPr lvl="1"/>
            <a:r>
              <a:rPr lang="cs-CZ" altLang="cs-CZ" dirty="0" smtClean="0"/>
              <a:t>  na dva opravné termíny</a:t>
            </a:r>
          </a:p>
          <a:p>
            <a:pPr lvl="1"/>
            <a:r>
              <a:rPr lang="cs-CZ" altLang="cs-CZ" dirty="0" smtClean="0"/>
              <a:t> výjimečně je možné požádat děkana fakulty o </a:t>
            </a:r>
            <a:r>
              <a:rPr lang="cs-CZ" altLang="cs-CZ" i="1" dirty="0" smtClean="0">
                <a:solidFill>
                  <a:schemeClr val="accent1"/>
                </a:solidFill>
              </a:rPr>
              <a:t>třetí opravný </a:t>
            </a:r>
            <a:r>
              <a:rPr lang="cs-CZ" altLang="cs-CZ" dirty="0" smtClean="0"/>
              <a:t>termín (</a:t>
            </a:r>
            <a:r>
              <a:rPr lang="cs-CZ" altLang="cs-CZ" i="1" dirty="0" smtClean="0"/>
              <a:t>tzv. děkanský</a:t>
            </a:r>
            <a:r>
              <a:rPr lang="cs-CZ" altLang="cs-CZ" dirty="0" smtClean="0"/>
              <a:t>). 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17B81C-99F3-4386-BA87-4E70B517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0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474" y="2308544"/>
            <a:ext cx="2624234" cy="1842332"/>
          </a:xfrm>
        </p:spPr>
        <p:txBody>
          <a:bodyPr/>
          <a:lstStyle/>
          <a:p>
            <a:pPr algn="ctr"/>
            <a:r>
              <a:rPr lang="cs-CZ" dirty="0" smtClean="0"/>
              <a:t>PŘEDZÁPIS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683001" y="602389"/>
            <a:ext cx="5257800" cy="4426889"/>
          </a:xfrm>
        </p:spPr>
        <p:txBody>
          <a:bodyPr>
            <a:normAutofit lnSpcReduction="10000"/>
          </a:bodyPr>
          <a:lstStyle/>
          <a:p>
            <a:r>
              <a:rPr lang="cs-CZ" altLang="cs-CZ" dirty="0" smtClean="0"/>
              <a:t> V určeném termínu </a:t>
            </a:r>
            <a:r>
              <a:rPr lang="cs-CZ" altLang="cs-CZ" sz="1600" dirty="0" smtClean="0"/>
              <a:t>(červen - srpen, leden - únor)</a:t>
            </a:r>
            <a:r>
              <a:rPr lang="cs-CZ" altLang="cs-CZ" dirty="0" smtClean="0"/>
              <a:t> je nutné </a:t>
            </a:r>
            <a:r>
              <a:rPr lang="cs-CZ" altLang="cs-CZ" sz="2000" b="1" dirty="0" err="1" smtClean="0">
                <a:solidFill>
                  <a:schemeClr val="accent1"/>
                </a:solidFill>
              </a:rPr>
              <a:t>předzapsat</a:t>
            </a:r>
            <a:r>
              <a:rPr lang="cs-CZ" altLang="cs-CZ" dirty="0" smtClean="0"/>
              <a:t> se do příslušného semestru/akademického roku tak, aby kreditní hodnota zapsaných </a:t>
            </a:r>
            <a:r>
              <a:rPr lang="cs-CZ" altLang="cs-CZ" i="1" dirty="0" smtClean="0"/>
              <a:t>(a též splněných!) </a:t>
            </a:r>
            <a:r>
              <a:rPr lang="cs-CZ" altLang="cs-CZ" dirty="0" smtClean="0"/>
              <a:t>předmětů </a:t>
            </a:r>
            <a:r>
              <a:rPr lang="cs-CZ" altLang="cs-CZ" sz="2000" b="1" dirty="0" smtClean="0">
                <a:solidFill>
                  <a:schemeClr val="accent1"/>
                </a:solidFill>
              </a:rPr>
              <a:t>neklesla pod 30 za </a:t>
            </a:r>
            <a:r>
              <a:rPr lang="cs-CZ" altLang="cs-CZ" sz="2000" b="1" dirty="0" err="1" smtClean="0">
                <a:solidFill>
                  <a:schemeClr val="accent1"/>
                </a:solidFill>
              </a:rPr>
              <a:t>ak</a:t>
            </a:r>
            <a:r>
              <a:rPr lang="cs-CZ" altLang="cs-CZ" sz="2000" b="1" dirty="0" smtClean="0">
                <a:solidFill>
                  <a:schemeClr val="accent1"/>
                </a:solidFill>
              </a:rPr>
              <a:t>. rok. </a:t>
            </a:r>
          </a:p>
          <a:p>
            <a:pPr lvl="1"/>
            <a:r>
              <a:rPr lang="cs-CZ" altLang="cs-CZ" sz="1500" dirty="0" smtClean="0"/>
              <a:t>výjimkou je první a „poslední“ ročník studia.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Probíhají prostřednictvím elektronického systému </a:t>
            </a:r>
            <a:r>
              <a:rPr lang="cs-CZ" altLang="cs-CZ" sz="2000" b="1" dirty="0" smtClean="0">
                <a:solidFill>
                  <a:schemeClr val="accent1"/>
                </a:solidFill>
              </a:rPr>
              <a:t>IS STAG (stag.tul.cz)</a:t>
            </a:r>
          </a:p>
          <a:p>
            <a:pPr marL="114300" indent="0">
              <a:buNone/>
            </a:pPr>
            <a:endParaRPr lang="cs-CZ" altLang="cs-CZ" dirty="0" smtClean="0"/>
          </a:p>
          <a:p>
            <a:r>
              <a:rPr lang="cs-CZ" altLang="cs-CZ" dirty="0" smtClean="0"/>
              <a:t>V tomto systému se studenti dále zapisují na zápočty/zkoušky, naleznou zde závazné informace o studiu, studijních plánech, předmětech, rozvrhu apod. </a:t>
            </a:r>
          </a:p>
          <a:p>
            <a:endParaRPr lang="cs-CZ" altLang="cs-CZ" dirty="0" smtClean="0"/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A8F214-A0FB-4686-A668-82460435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4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FP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D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1331</Words>
  <Application>Microsoft Office PowerPoint</Application>
  <PresentationFormat>Předvádění na obrazovce (16:9)</PresentationFormat>
  <Paragraphs>253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Helvetica</vt:lpstr>
      <vt:lpstr>Simple Light</vt:lpstr>
      <vt:lpstr>PRŮVODCE studiem  (nejen) pro studenty 1.ročníku FP TUL</vt:lpstr>
      <vt:lpstr>Prezentace aplikace PowerPoint</vt:lpstr>
      <vt:lpstr>KREDITNÍ SYSTÉM (základní principy)</vt:lpstr>
      <vt:lpstr>KREDITNÍ SYSTÉM předměty</vt:lpstr>
      <vt:lpstr>SPECIFIKA  1.ročník</vt:lpstr>
      <vt:lpstr>SPECIFIKA  1.ročník</vt:lpstr>
      <vt:lpstr>ZÁPOČTY  A ZKOUŠKY</vt:lpstr>
      <vt:lpstr>ZÁPOČTY  A ZKOUŠKY</vt:lpstr>
      <vt:lpstr>PŘEDZÁPIS </vt:lpstr>
      <vt:lpstr>ZÁPIS </vt:lpstr>
      <vt:lpstr>DŮVODY  PRO  UKONČENÍ STUDIA </vt:lpstr>
      <vt:lpstr>DŮLEŽITÉ SKUTEČNOSTI </vt:lpstr>
      <vt:lpstr>DŮLEŽITÉ SKUTEČNOSTI </vt:lpstr>
      <vt:lpstr>DŮLEŽITÉ SKUTEČNOSTI </vt:lpstr>
      <vt:lpstr>DŮLEŽITÁ DOPORUČENÍ</vt:lpstr>
      <vt:lpstr>TUTOŘI - AKADEMICI </vt:lpstr>
      <vt:lpstr>TUTOŘI - STUDENTI</vt:lpstr>
      <vt:lpstr>STUDIJNÍ ODDĚLENÍ budova G, 4.patro</vt:lpstr>
      <vt:lpstr>UŽITEČNÉ</vt:lpstr>
      <vt:lpstr>DĚKANÁT  FP TUL budova G, 4.patro</vt:lpstr>
      <vt:lpstr>DŮLEŽITÉ DOKUMENTY</vt:lpstr>
      <vt:lpstr>E-LEARNING  TUL</vt:lpstr>
      <vt:lpstr>STAG studijní agenda  https://stag.tul.cz/ </vt:lpstr>
      <vt:lpstr>ORGANIZACE STUDIA </vt:lpstr>
      <vt:lpstr>OSTATNÍ</vt:lpstr>
      <vt:lpstr>Kde to vlastně jsem ? </vt:lpstr>
      <vt:lpstr>KUDY, KAM  na TUL ?  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Klára Popková</dc:creator>
  <cp:lastModifiedBy>Klára Popková</cp:lastModifiedBy>
  <cp:revision>163</cp:revision>
  <dcterms:modified xsi:type="dcterms:W3CDTF">2022-09-26T08:05:34Z</dcterms:modified>
</cp:coreProperties>
</file>