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sldIdLst>
    <p:sldId id="256" r:id="rId2"/>
    <p:sldId id="279" r:id="rId3"/>
    <p:sldId id="257" r:id="rId4"/>
    <p:sldId id="258" r:id="rId5"/>
    <p:sldId id="280" r:id="rId6"/>
    <p:sldId id="260" r:id="rId7"/>
    <p:sldId id="259" r:id="rId8"/>
    <p:sldId id="273" r:id="rId9"/>
    <p:sldId id="275" r:id="rId10"/>
    <p:sldId id="271" r:id="rId11"/>
    <p:sldId id="272" r:id="rId12"/>
    <p:sldId id="284" r:id="rId13"/>
    <p:sldId id="282" r:id="rId14"/>
    <p:sldId id="265" r:id="rId15"/>
    <p:sldId id="283" r:id="rId16"/>
    <p:sldId id="269" r:id="rId17"/>
    <p:sldId id="266" r:id="rId18"/>
    <p:sldId id="267" r:id="rId19"/>
    <p:sldId id="276" r:id="rId20"/>
    <p:sldId id="277" r:id="rId21"/>
    <p:sldId id="262" r:id="rId22"/>
    <p:sldId id="263" r:id="rId23"/>
    <p:sldId id="268" r:id="rId24"/>
    <p:sldId id="264" r:id="rId25"/>
    <p:sldId id="281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4/18/2018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895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4/18/2018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536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4/18/2018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880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4/18/2018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890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4/18/2018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585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4/18/2018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772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4/18/2018</a:t>
            </a:fld>
            <a:endParaRPr lang="en-US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841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4/18/2018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680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4/18/2018</a:t>
            </a:fld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713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4/18/2018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37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4/18/2018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046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4/18/2018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846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erasmus.fp.tul.cz/images/erasmus_info/05_2015-16_E-info_prezentace.pdf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ul.cz/studenti/erasmus-pro-studenty/erasmu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erasmus.fp.tul.cz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708295"/>
            <a:ext cx="9144000" cy="2387600"/>
          </a:xfrm>
        </p:spPr>
        <p:txBody>
          <a:bodyPr/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Studium v zahraničí</a:t>
            </a:r>
            <a:b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Erasmus +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600" i="1" dirty="0" smtClean="0"/>
              <a:t>pro studující KFL</a:t>
            </a:r>
          </a:p>
          <a:p>
            <a:endParaRPr lang="cs-CZ" sz="3600" i="1" dirty="0"/>
          </a:p>
          <a:p>
            <a:r>
              <a:rPr lang="cs-CZ" sz="3600" i="1" dirty="0" smtClean="0"/>
              <a:t>PhDr. Luďka Hrabáková, Ph.D. </a:t>
            </a:r>
            <a:endParaRPr lang="cs-CZ" sz="3600" i="1" dirty="0"/>
          </a:p>
        </p:txBody>
      </p:sp>
    </p:spTree>
    <p:extLst>
      <p:ext uri="{BB962C8B-B14F-4D97-AF65-F5344CB8AC3E}">
        <p14:creationId xmlns:p14="http://schemas.microsoft.com/office/powerpoint/2010/main" val="25975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78117"/>
            <a:ext cx="10515600" cy="13255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/>
              <a:t>Univerzity, s nimiž má KFL uzavřenou smlouvu</a:t>
            </a:r>
            <a:br>
              <a:rPr lang="cs-CZ" b="1" dirty="0" smtClean="0"/>
            </a:br>
            <a:r>
              <a:rPr lang="cs-CZ" b="1" dirty="0" smtClean="0"/>
              <a:t>v oborech </a:t>
            </a:r>
            <a:r>
              <a:rPr lang="cs-CZ" b="1" i="1" dirty="0" err="1" smtClean="0"/>
              <a:t>Humanities</a:t>
            </a:r>
            <a:r>
              <a:rPr lang="cs-CZ" b="1" dirty="0" smtClean="0"/>
              <a:t> a </a:t>
            </a:r>
            <a:r>
              <a:rPr lang="cs-CZ" b="1" i="1" dirty="0" err="1" smtClean="0"/>
              <a:t>Philosophy</a:t>
            </a:r>
            <a:r>
              <a:rPr lang="cs-CZ" b="1" i="1" dirty="0" smtClean="0"/>
              <a:t> and </a:t>
            </a:r>
            <a:r>
              <a:rPr lang="cs-CZ" b="1" i="1" dirty="0" err="1" smtClean="0"/>
              <a:t>Ethics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03680"/>
            <a:ext cx="10515600" cy="5354320"/>
          </a:xfrm>
        </p:spPr>
        <p:txBody>
          <a:bodyPr rtlCol="0">
            <a:normAutofit fontScale="55000" lnSpcReduction="20000"/>
          </a:bodyPr>
          <a:lstStyle/>
          <a:p>
            <a:pPr>
              <a:defRPr/>
            </a:pPr>
            <a:endParaRPr lang="cs-CZ" sz="4600" dirty="0" smtClean="0"/>
          </a:p>
          <a:p>
            <a:pPr>
              <a:defRPr/>
            </a:pPr>
            <a:r>
              <a:rPr lang="cs-CZ" sz="4600" dirty="0" smtClean="0"/>
              <a:t>Heinrich </a:t>
            </a:r>
            <a:r>
              <a:rPr lang="cs-CZ" sz="4600" dirty="0" err="1"/>
              <a:t>Heine</a:t>
            </a:r>
            <a:r>
              <a:rPr lang="cs-CZ" sz="4600" dirty="0"/>
              <a:t> </a:t>
            </a:r>
            <a:r>
              <a:rPr lang="cs-CZ" sz="4600" dirty="0" err="1"/>
              <a:t>Universität</a:t>
            </a:r>
            <a:r>
              <a:rPr lang="cs-CZ" sz="4600" dirty="0"/>
              <a:t> D</a:t>
            </a:r>
            <a:r>
              <a:rPr lang="hu-HU" sz="4600" dirty="0"/>
              <a:t>üsseldorf (Humanities) </a:t>
            </a:r>
            <a:r>
              <a:rPr lang="hu-HU" sz="4600" dirty="0" smtClean="0"/>
              <a:t>(Německo)</a:t>
            </a:r>
            <a:endParaRPr lang="hu-HU" sz="4600" dirty="0"/>
          </a:p>
          <a:p>
            <a:pPr>
              <a:defRPr/>
            </a:pPr>
            <a:r>
              <a:rPr lang="hu-HU" sz="4600" dirty="0"/>
              <a:t>Philipps Universität Marburg (European Ethnology/Cultural Sciencies) </a:t>
            </a:r>
            <a:r>
              <a:rPr lang="hu-HU" sz="4600" dirty="0" smtClean="0"/>
              <a:t>(Německo)</a:t>
            </a:r>
            <a:endParaRPr lang="hu-HU" sz="4600" dirty="0"/>
          </a:p>
          <a:p>
            <a:pPr>
              <a:defRPr/>
            </a:pPr>
            <a:r>
              <a:rPr lang="en-GB" sz="4600" dirty="0" err="1"/>
              <a:t>Universytet</a:t>
            </a:r>
            <a:r>
              <a:rPr lang="en-GB" sz="4600" dirty="0"/>
              <a:t> </a:t>
            </a:r>
            <a:r>
              <a:rPr lang="en-GB" sz="4600" dirty="0" err="1"/>
              <a:t>Pedagogiczny</a:t>
            </a:r>
            <a:r>
              <a:rPr lang="en-GB" sz="4600" dirty="0"/>
              <a:t> w </a:t>
            </a:r>
            <a:r>
              <a:rPr lang="en-GB" sz="4600" dirty="0" err="1"/>
              <a:t>Krakowie</a:t>
            </a:r>
            <a:r>
              <a:rPr lang="cs-CZ" sz="4600" dirty="0"/>
              <a:t> (</a:t>
            </a:r>
            <a:r>
              <a:rPr lang="cs-CZ" sz="4600" dirty="0" err="1"/>
              <a:t>Humanities</a:t>
            </a:r>
            <a:r>
              <a:rPr lang="cs-CZ" sz="4600" dirty="0"/>
              <a:t>) (</a:t>
            </a:r>
            <a:r>
              <a:rPr lang="cs-CZ" sz="4600" dirty="0" smtClean="0"/>
              <a:t>Polsko)</a:t>
            </a:r>
            <a:endParaRPr lang="cs-CZ" sz="4600" dirty="0"/>
          </a:p>
          <a:p>
            <a:pPr>
              <a:defRPr/>
            </a:pPr>
            <a:r>
              <a:rPr lang="cs-CZ" sz="4600" dirty="0" err="1" smtClean="0"/>
              <a:t>Universidade</a:t>
            </a:r>
            <a:r>
              <a:rPr lang="cs-CZ" sz="4600" dirty="0" smtClean="0"/>
              <a:t> </a:t>
            </a:r>
            <a:r>
              <a:rPr lang="cs-CZ" sz="4600" dirty="0"/>
              <a:t>da </a:t>
            </a:r>
            <a:r>
              <a:rPr lang="cs-CZ" sz="4600" dirty="0" err="1"/>
              <a:t>Beira</a:t>
            </a:r>
            <a:r>
              <a:rPr lang="cs-CZ" sz="4600" dirty="0"/>
              <a:t> </a:t>
            </a:r>
            <a:r>
              <a:rPr lang="cs-CZ" sz="4600" dirty="0" err="1"/>
              <a:t>Interior</a:t>
            </a:r>
            <a:r>
              <a:rPr lang="cs-CZ" sz="4600" dirty="0"/>
              <a:t> </a:t>
            </a:r>
            <a:r>
              <a:rPr lang="cs-CZ" sz="4600" dirty="0" err="1"/>
              <a:t>Covilha</a:t>
            </a:r>
            <a:r>
              <a:rPr lang="cs-CZ" sz="4600" dirty="0"/>
              <a:t> (</a:t>
            </a:r>
            <a:r>
              <a:rPr lang="cs-CZ" sz="4600" dirty="0" err="1"/>
              <a:t>Humanities</a:t>
            </a:r>
            <a:r>
              <a:rPr lang="cs-CZ" sz="4600" dirty="0"/>
              <a:t>)  (Portugalsko)</a:t>
            </a:r>
          </a:p>
          <a:p>
            <a:pPr>
              <a:defRPr/>
            </a:pPr>
            <a:r>
              <a:rPr lang="cs-CZ" sz="4600" dirty="0" err="1"/>
              <a:t>Universidade</a:t>
            </a:r>
            <a:r>
              <a:rPr lang="cs-CZ" sz="4600" dirty="0"/>
              <a:t> do </a:t>
            </a:r>
            <a:r>
              <a:rPr lang="cs-CZ" sz="4600" dirty="0" err="1"/>
              <a:t>Algarve</a:t>
            </a:r>
            <a:r>
              <a:rPr lang="cs-CZ" sz="4600" dirty="0"/>
              <a:t> Faro (</a:t>
            </a:r>
            <a:r>
              <a:rPr lang="cs-CZ" sz="4600" dirty="0" err="1"/>
              <a:t>Humanities</a:t>
            </a:r>
            <a:r>
              <a:rPr lang="cs-CZ" sz="4600" dirty="0"/>
              <a:t>) (Portugalsko)</a:t>
            </a:r>
          </a:p>
          <a:p>
            <a:pPr>
              <a:defRPr/>
            </a:pPr>
            <a:r>
              <a:rPr lang="cs-CZ" sz="4600" dirty="0" err="1"/>
              <a:t>Katolícka</a:t>
            </a:r>
            <a:r>
              <a:rPr lang="cs-CZ" sz="4600" dirty="0"/>
              <a:t> univerzita v </a:t>
            </a:r>
            <a:r>
              <a:rPr lang="cs-CZ" sz="4600" dirty="0" err="1"/>
              <a:t>Ružomberku</a:t>
            </a:r>
            <a:r>
              <a:rPr lang="cs-CZ" sz="4600" dirty="0"/>
              <a:t> (</a:t>
            </a:r>
            <a:r>
              <a:rPr lang="cs-CZ" sz="4600" dirty="0" err="1"/>
              <a:t>Philosophy</a:t>
            </a:r>
            <a:r>
              <a:rPr lang="cs-CZ" sz="4600" dirty="0"/>
              <a:t> and </a:t>
            </a:r>
            <a:r>
              <a:rPr lang="cs-CZ" sz="4600" dirty="0" err="1"/>
              <a:t>Ethics</a:t>
            </a:r>
            <a:r>
              <a:rPr lang="cs-CZ" sz="4600" dirty="0"/>
              <a:t>, </a:t>
            </a:r>
            <a:r>
              <a:rPr lang="cs-CZ" sz="4600" dirty="0" err="1"/>
              <a:t>Humanitites</a:t>
            </a:r>
            <a:r>
              <a:rPr lang="cs-CZ" sz="4600" dirty="0"/>
              <a:t>)(</a:t>
            </a:r>
            <a:r>
              <a:rPr lang="cs-CZ" sz="4600" dirty="0" smtClean="0"/>
              <a:t>Slovensko)</a:t>
            </a:r>
            <a:endParaRPr lang="cs-CZ" sz="4600" dirty="0"/>
          </a:p>
          <a:p>
            <a:pPr>
              <a:defRPr/>
            </a:pPr>
            <a:r>
              <a:rPr lang="cs-CZ" sz="4600" dirty="0"/>
              <a:t>Univerzita Komenského v </a:t>
            </a:r>
            <a:r>
              <a:rPr lang="cs-CZ" sz="4600" dirty="0" err="1"/>
              <a:t>Bratislave</a:t>
            </a:r>
            <a:r>
              <a:rPr lang="cs-CZ" sz="4600" dirty="0"/>
              <a:t> (</a:t>
            </a:r>
            <a:r>
              <a:rPr lang="cs-CZ" sz="4600" dirty="0" err="1"/>
              <a:t>Humanities</a:t>
            </a:r>
            <a:r>
              <a:rPr lang="cs-CZ" sz="4600" dirty="0"/>
              <a:t>)(</a:t>
            </a:r>
            <a:r>
              <a:rPr lang="cs-CZ" sz="4600" dirty="0" smtClean="0"/>
              <a:t>Slovensko)</a:t>
            </a:r>
            <a:endParaRPr lang="cs-CZ" sz="4600" dirty="0"/>
          </a:p>
          <a:p>
            <a:pPr fontAlgn="auto">
              <a:spcAft>
                <a:spcPts val="0"/>
              </a:spcAft>
              <a:defRPr/>
            </a:pPr>
            <a:r>
              <a:rPr lang="cs-CZ" sz="4600" dirty="0" smtClean="0"/>
              <a:t>Univerzita </a:t>
            </a:r>
            <a:r>
              <a:rPr lang="cs-CZ" sz="4600" dirty="0" err="1"/>
              <a:t>Mateja</a:t>
            </a:r>
            <a:r>
              <a:rPr lang="cs-CZ" sz="4600" dirty="0"/>
              <a:t> Béla v </a:t>
            </a:r>
            <a:r>
              <a:rPr lang="cs-CZ" sz="4600" dirty="0" err="1"/>
              <a:t>Banskej</a:t>
            </a:r>
            <a:r>
              <a:rPr lang="cs-CZ" sz="4600" dirty="0"/>
              <a:t> Bystrici (</a:t>
            </a:r>
            <a:r>
              <a:rPr lang="cs-CZ" sz="4600" dirty="0" err="1"/>
              <a:t>Humanities</a:t>
            </a:r>
            <a:r>
              <a:rPr lang="cs-CZ" sz="4600" dirty="0"/>
              <a:t>) (</a:t>
            </a:r>
            <a:r>
              <a:rPr lang="cs-CZ" sz="4600" dirty="0" smtClean="0"/>
              <a:t>Slovensko)</a:t>
            </a:r>
            <a:endParaRPr lang="cs-CZ" sz="4600" dirty="0"/>
          </a:p>
          <a:p>
            <a:pPr>
              <a:defRPr/>
            </a:pPr>
            <a:r>
              <a:rPr lang="hu-HU" sz="4600" dirty="0"/>
              <a:t>Univerzita Konštantína filozofa Nitra (Philosophy and Ethics) (</a:t>
            </a:r>
            <a:r>
              <a:rPr lang="hu-HU" sz="4600" dirty="0" smtClean="0"/>
              <a:t>Slovensko)</a:t>
            </a:r>
            <a:endParaRPr lang="cs-CZ" sz="4600" dirty="0"/>
          </a:p>
          <a:p>
            <a:pPr>
              <a:defRPr/>
            </a:pPr>
            <a:r>
              <a:rPr lang="cs-CZ" sz="4600" dirty="0" err="1" smtClean="0"/>
              <a:t>Inön</a:t>
            </a:r>
            <a:r>
              <a:rPr lang="hu-HU" sz="4600" dirty="0"/>
              <a:t>ü University </a:t>
            </a:r>
            <a:r>
              <a:rPr lang="hu-HU" sz="4600" dirty="0" smtClean="0"/>
              <a:t>Malatya (Philosphy and Ethics, Humanities) (Turecko)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4600" dirty="0" err="1" smtClean="0"/>
              <a:t>Universidad</a:t>
            </a:r>
            <a:r>
              <a:rPr lang="cs-CZ" sz="4600" dirty="0" smtClean="0"/>
              <a:t> de </a:t>
            </a:r>
            <a:r>
              <a:rPr lang="cs-CZ" sz="4600" dirty="0" err="1" smtClean="0"/>
              <a:t>Extremadura</a:t>
            </a:r>
            <a:r>
              <a:rPr lang="cs-CZ" sz="4600" dirty="0" smtClean="0"/>
              <a:t> </a:t>
            </a:r>
            <a:r>
              <a:rPr lang="cs-CZ" sz="4600" dirty="0" err="1" smtClean="0"/>
              <a:t>Badajoz</a:t>
            </a:r>
            <a:r>
              <a:rPr lang="cs-CZ" sz="4600" dirty="0" smtClean="0"/>
              <a:t> - </a:t>
            </a:r>
            <a:r>
              <a:rPr lang="cs-CZ" sz="4600" dirty="0" err="1" smtClean="0"/>
              <a:t>Cáceres</a:t>
            </a:r>
            <a:r>
              <a:rPr lang="cs-CZ" sz="4600" dirty="0" smtClean="0"/>
              <a:t> (</a:t>
            </a:r>
            <a:r>
              <a:rPr lang="cs-CZ" sz="4600" dirty="0" err="1" smtClean="0"/>
              <a:t>Humanities</a:t>
            </a:r>
            <a:r>
              <a:rPr lang="cs-CZ" sz="4600" dirty="0" smtClean="0"/>
              <a:t>) (Španělsko)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sz="4600" dirty="0"/>
          </a:p>
        </p:txBody>
      </p:sp>
    </p:spTree>
    <p:extLst>
      <p:ext uri="{BB962C8B-B14F-4D97-AF65-F5344CB8AC3E}">
        <p14:creationId xmlns:p14="http://schemas.microsoft.com/office/powerpoint/2010/main" val="151821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dirty="0" smtClean="0"/>
              <a:t>Další univerzity,  s nimiž má TUL uzavřenu smlouvu (v jiných oborech do r. 2021) - výběr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82990"/>
          </a:xfrm>
        </p:spPr>
        <p:txBody>
          <a:bodyPr numCol="2" rtlCol="0">
            <a:normAutofit fontScale="25000" lnSpcReduction="20000"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11200" b="1" dirty="0" smtClean="0"/>
              <a:t>Itálie:</a:t>
            </a:r>
          </a:p>
          <a:p>
            <a:pPr>
              <a:defRPr/>
            </a:pPr>
            <a:r>
              <a:rPr lang="cs-CZ" sz="11200" dirty="0" smtClean="0"/>
              <a:t>Florencie</a:t>
            </a:r>
          </a:p>
          <a:p>
            <a:pPr>
              <a:defRPr/>
            </a:pPr>
            <a:r>
              <a:rPr lang="cs-CZ" sz="11200" dirty="0" smtClean="0"/>
              <a:t>Milán</a:t>
            </a:r>
          </a:p>
          <a:p>
            <a:pPr marL="0" indent="0">
              <a:buNone/>
              <a:defRPr/>
            </a:pPr>
            <a:r>
              <a:rPr lang="cs-CZ" sz="11200" b="1" dirty="0" smtClean="0"/>
              <a:t>Litva:</a:t>
            </a:r>
          </a:p>
          <a:p>
            <a:pPr>
              <a:defRPr/>
            </a:pPr>
            <a:r>
              <a:rPr lang="cs-CZ" sz="11200" dirty="0" smtClean="0"/>
              <a:t>Vilnius</a:t>
            </a:r>
            <a:endParaRPr lang="cs-CZ" sz="112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11200" b="1" dirty="0" smtClean="0"/>
              <a:t>Německo:	</a:t>
            </a:r>
            <a:r>
              <a:rPr lang="cs-CZ" sz="11200" dirty="0" smtClean="0"/>
              <a:t>			</a:t>
            </a:r>
          </a:p>
          <a:p>
            <a:pPr>
              <a:defRPr/>
            </a:pPr>
            <a:r>
              <a:rPr lang="cs-CZ" sz="11200" dirty="0" smtClean="0"/>
              <a:t>Drážďany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11200" dirty="0" smtClean="0"/>
              <a:t>Chemnitz	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11200" dirty="0" err="1" smtClean="0"/>
              <a:t>Gmünd</a:t>
            </a:r>
            <a:r>
              <a:rPr lang="cs-CZ" sz="11200" dirty="0" smtClean="0"/>
              <a:t> 		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11200" dirty="0" err="1" smtClean="0"/>
              <a:t>Freiburg</a:t>
            </a:r>
            <a:endParaRPr lang="cs-CZ" sz="11200" dirty="0" smtClean="0"/>
          </a:p>
          <a:p>
            <a:pPr fontAlgn="auto">
              <a:spcAft>
                <a:spcPts val="0"/>
              </a:spcAft>
              <a:defRPr/>
            </a:pPr>
            <a:r>
              <a:rPr lang="cs-CZ" sz="11200" dirty="0"/>
              <a:t>Stuttgart	</a:t>
            </a:r>
            <a:r>
              <a:rPr lang="cs-CZ" sz="11200" dirty="0" smtClean="0"/>
              <a:t>		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sz="11200" b="1" dirty="0" smtClean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11200" b="1" dirty="0" smtClean="0"/>
              <a:t>Maďarsko:</a:t>
            </a:r>
          </a:p>
          <a:p>
            <a:pPr>
              <a:defRPr/>
            </a:pPr>
            <a:r>
              <a:rPr lang="cs-CZ" sz="11200" dirty="0" smtClean="0"/>
              <a:t>Szeged	</a:t>
            </a:r>
          </a:p>
          <a:p>
            <a:pPr>
              <a:defRPr/>
            </a:pPr>
            <a:r>
              <a:rPr lang="cs-CZ" sz="11200" dirty="0" err="1" smtClean="0"/>
              <a:t>Nyíregyháza</a:t>
            </a:r>
            <a:endParaRPr lang="cs-CZ" sz="11200" dirty="0" smtClean="0"/>
          </a:p>
          <a:p>
            <a:pPr marL="0" indent="0">
              <a:buNone/>
              <a:defRPr/>
            </a:pPr>
            <a:r>
              <a:rPr lang="cs-CZ" sz="11200" b="1" dirty="0" smtClean="0"/>
              <a:t>Polsko:</a:t>
            </a:r>
          </a:p>
          <a:p>
            <a:pPr>
              <a:defRPr/>
            </a:pPr>
            <a:r>
              <a:rPr lang="cs-CZ" sz="11200" dirty="0" err="1" smtClean="0"/>
              <a:t>Gdynia</a:t>
            </a:r>
            <a:r>
              <a:rPr lang="cs-CZ" sz="11200" dirty="0" smtClean="0"/>
              <a:t>	</a:t>
            </a:r>
          </a:p>
          <a:p>
            <a:pPr>
              <a:defRPr/>
            </a:pPr>
            <a:r>
              <a:rPr lang="cs-CZ" sz="11200" dirty="0" err="1" smtClean="0"/>
              <a:t>Jelenia</a:t>
            </a:r>
            <a:r>
              <a:rPr lang="cs-CZ" sz="11200" dirty="0" smtClean="0"/>
              <a:t> Gora</a:t>
            </a:r>
          </a:p>
          <a:p>
            <a:pPr>
              <a:defRPr/>
            </a:pPr>
            <a:r>
              <a:rPr lang="cs-CZ" sz="11200" dirty="0" smtClean="0"/>
              <a:t>Katowice</a:t>
            </a:r>
          </a:p>
          <a:p>
            <a:pPr>
              <a:defRPr/>
            </a:pPr>
            <a:r>
              <a:rPr lang="cs-CZ" sz="11200" dirty="0" err="1" smtClean="0"/>
              <a:t>Krakow</a:t>
            </a:r>
            <a:endParaRPr lang="cs-CZ" sz="11200" dirty="0" smtClean="0"/>
          </a:p>
          <a:p>
            <a:pPr>
              <a:defRPr/>
            </a:pPr>
            <a:r>
              <a:rPr lang="cs-CZ" sz="11200" dirty="0" err="1" smtClean="0"/>
              <a:t>Nowy</a:t>
            </a:r>
            <a:r>
              <a:rPr lang="cs-CZ" sz="11200" dirty="0" smtClean="0"/>
              <a:t> </a:t>
            </a:r>
            <a:r>
              <a:rPr lang="cs-CZ" sz="11200" dirty="0" err="1"/>
              <a:t>Sacz</a:t>
            </a:r>
            <a:r>
              <a:rPr lang="cs-CZ" sz="11200" dirty="0"/>
              <a:t> </a:t>
            </a:r>
            <a:endParaRPr lang="cs-CZ" sz="11200" dirty="0" smtClean="0"/>
          </a:p>
          <a:p>
            <a:pPr>
              <a:defRPr/>
            </a:pPr>
            <a:r>
              <a:rPr lang="cs-CZ" sz="11200" dirty="0" err="1"/>
              <a:t>Warszawa</a:t>
            </a:r>
            <a:endParaRPr lang="cs-CZ" sz="11200" dirty="0"/>
          </a:p>
          <a:p>
            <a:pPr>
              <a:defRPr/>
            </a:pPr>
            <a:r>
              <a:rPr lang="cs-CZ" sz="11200" dirty="0" err="1" smtClean="0"/>
              <a:t>Wroclaw</a:t>
            </a:r>
            <a:endParaRPr lang="cs-CZ" sz="11200" dirty="0" smtClean="0"/>
          </a:p>
          <a:p>
            <a:pPr marL="0" indent="0">
              <a:buNone/>
              <a:defRPr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333758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dirty="0"/>
              <a:t>Další univerzity,  s nimiž má TUL uzavřenu smlouvu (v jiných oborech do r. 2021) - </a:t>
            </a:r>
            <a:r>
              <a:rPr lang="cs-CZ" altLang="cs-CZ" dirty="0" smtClean="0"/>
              <a:t>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  <a:defRPr/>
            </a:pPr>
            <a:r>
              <a:rPr lang="cs-CZ" sz="5100" b="1" dirty="0" smtClean="0"/>
              <a:t>Portugalsko:</a:t>
            </a:r>
          </a:p>
          <a:p>
            <a:pPr>
              <a:defRPr/>
            </a:pPr>
            <a:r>
              <a:rPr lang="cs-CZ" sz="5100" dirty="0" smtClean="0"/>
              <a:t>Faro</a:t>
            </a:r>
          </a:p>
          <a:p>
            <a:pPr>
              <a:defRPr/>
            </a:pPr>
            <a:r>
              <a:rPr lang="cs-CZ" sz="5100" dirty="0" err="1" smtClean="0"/>
              <a:t>Covilha</a:t>
            </a:r>
            <a:endParaRPr lang="cs-CZ" sz="5100" dirty="0" smtClean="0"/>
          </a:p>
          <a:p>
            <a:pPr marL="0" indent="0">
              <a:buNone/>
              <a:defRPr/>
            </a:pPr>
            <a:r>
              <a:rPr lang="cs-CZ" sz="5100" b="1" dirty="0" smtClean="0"/>
              <a:t>Slovinsko</a:t>
            </a:r>
            <a:r>
              <a:rPr lang="cs-CZ" sz="5100" b="1" dirty="0"/>
              <a:t>:</a:t>
            </a:r>
          </a:p>
          <a:p>
            <a:pPr>
              <a:defRPr/>
            </a:pPr>
            <a:r>
              <a:rPr lang="cs-CZ" sz="5100" dirty="0" err="1"/>
              <a:t>Maribor</a:t>
            </a:r>
            <a:endParaRPr lang="cs-CZ" sz="5100" dirty="0"/>
          </a:p>
          <a:p>
            <a:pPr marL="0" indent="0">
              <a:buNone/>
              <a:defRPr/>
            </a:pPr>
            <a:r>
              <a:rPr lang="cs-CZ" sz="5100" b="1" dirty="0"/>
              <a:t>Slovensko:</a:t>
            </a:r>
          </a:p>
          <a:p>
            <a:pPr>
              <a:defRPr/>
            </a:pPr>
            <a:r>
              <a:rPr lang="cs-CZ" sz="5100" dirty="0"/>
              <a:t>Komárno</a:t>
            </a:r>
          </a:p>
          <a:p>
            <a:pPr>
              <a:defRPr/>
            </a:pPr>
            <a:r>
              <a:rPr lang="cs-CZ" sz="5100" dirty="0"/>
              <a:t>Košice</a:t>
            </a:r>
          </a:p>
          <a:p>
            <a:pPr>
              <a:defRPr/>
            </a:pPr>
            <a:r>
              <a:rPr lang="cs-CZ" sz="5100" dirty="0"/>
              <a:t>Prešov</a:t>
            </a:r>
          </a:p>
          <a:p>
            <a:pPr>
              <a:defRPr/>
            </a:pPr>
            <a:r>
              <a:rPr lang="cs-CZ" sz="5100" dirty="0"/>
              <a:t>Trenčín</a:t>
            </a:r>
          </a:p>
          <a:p>
            <a:pPr>
              <a:defRPr/>
            </a:pPr>
            <a:r>
              <a:rPr lang="cs-CZ" sz="5100" dirty="0"/>
              <a:t>Trnava</a:t>
            </a:r>
          </a:p>
          <a:p>
            <a:pPr marL="0" indent="0">
              <a:buNone/>
              <a:defRPr/>
            </a:pPr>
            <a:r>
              <a:rPr lang="cs-CZ" sz="5100" dirty="0"/>
              <a:t>	</a:t>
            </a:r>
          </a:p>
          <a:p>
            <a:pPr marL="0" indent="0">
              <a:buNone/>
              <a:defRPr/>
            </a:pPr>
            <a:r>
              <a:rPr lang="cs-CZ" dirty="0"/>
              <a:t>	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cs-CZ" sz="1600" b="1" dirty="0"/>
              <a:t>Španělsko:</a:t>
            </a:r>
          </a:p>
          <a:p>
            <a:pPr>
              <a:defRPr/>
            </a:pPr>
            <a:r>
              <a:rPr lang="cs-CZ" sz="1600" dirty="0"/>
              <a:t>Bilbao	</a:t>
            </a:r>
            <a:endParaRPr lang="cs-CZ" sz="1600" b="1" dirty="0"/>
          </a:p>
          <a:p>
            <a:pPr>
              <a:defRPr/>
            </a:pPr>
            <a:r>
              <a:rPr lang="cs-CZ" sz="1600" dirty="0" err="1"/>
              <a:t>Burgos</a:t>
            </a:r>
            <a:r>
              <a:rPr lang="cs-CZ" sz="1600" dirty="0"/>
              <a:t>				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1600" dirty="0"/>
              <a:t>Granada			</a:t>
            </a:r>
          </a:p>
          <a:p>
            <a:pPr>
              <a:defRPr/>
            </a:pPr>
            <a:r>
              <a:rPr lang="cs-CZ" sz="1600" dirty="0" err="1"/>
              <a:t>Oviedo</a:t>
            </a:r>
            <a:endParaRPr lang="cs-CZ" sz="1600" dirty="0"/>
          </a:p>
          <a:p>
            <a:pPr>
              <a:defRPr/>
            </a:pPr>
            <a:r>
              <a:rPr lang="cs-CZ" sz="1600" dirty="0" err="1"/>
              <a:t>Valencia</a:t>
            </a:r>
            <a:r>
              <a:rPr lang="cs-CZ" sz="1600" dirty="0"/>
              <a:t>	</a:t>
            </a:r>
          </a:p>
          <a:p>
            <a:pPr>
              <a:defRPr/>
            </a:pPr>
            <a:r>
              <a:rPr lang="cs-CZ" sz="1600" dirty="0" err="1"/>
              <a:t>Tenerife</a:t>
            </a:r>
            <a:r>
              <a:rPr lang="cs-CZ" sz="1600" dirty="0"/>
              <a:t>	</a:t>
            </a:r>
          </a:p>
          <a:p>
            <a:pPr marL="0" indent="0">
              <a:buNone/>
              <a:defRPr/>
            </a:pPr>
            <a:r>
              <a:rPr lang="cs-CZ" sz="1600" b="1" dirty="0"/>
              <a:t>Švýcarsko</a:t>
            </a:r>
            <a:r>
              <a:rPr lang="cs-CZ" sz="1600" dirty="0"/>
              <a:t>				</a:t>
            </a:r>
          </a:p>
          <a:p>
            <a:pPr>
              <a:defRPr/>
            </a:pPr>
            <a:r>
              <a:rPr lang="cs-CZ" sz="1600" dirty="0" err="1"/>
              <a:t>Sankt</a:t>
            </a:r>
            <a:r>
              <a:rPr lang="cs-CZ" sz="1600" dirty="0"/>
              <a:t> </a:t>
            </a:r>
            <a:r>
              <a:rPr lang="cs-CZ" sz="1600" dirty="0" err="1"/>
              <a:t>Gallen</a:t>
            </a:r>
            <a:endParaRPr lang="cs-CZ" sz="16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1600" b="1" dirty="0"/>
              <a:t>Turecko:</a:t>
            </a:r>
          </a:p>
          <a:p>
            <a:pPr>
              <a:defRPr/>
            </a:pPr>
            <a:r>
              <a:rPr lang="cs-CZ" sz="1600" dirty="0"/>
              <a:t>Bursa </a:t>
            </a:r>
          </a:p>
          <a:p>
            <a:pPr>
              <a:defRPr/>
            </a:pPr>
            <a:r>
              <a:rPr lang="cs-CZ" sz="1600" dirty="0" err="1"/>
              <a:t>Canakkale</a:t>
            </a:r>
            <a:endParaRPr lang="cs-CZ" sz="1600" b="1" dirty="0"/>
          </a:p>
          <a:p>
            <a:pPr>
              <a:defRPr/>
            </a:pPr>
            <a:r>
              <a:rPr lang="cs-CZ" sz="1600" dirty="0"/>
              <a:t>Istanbul </a:t>
            </a:r>
          </a:p>
          <a:p>
            <a:pPr>
              <a:defRPr/>
            </a:pPr>
            <a:r>
              <a:rPr lang="cs-CZ" sz="1600" dirty="0" err="1" smtClean="0"/>
              <a:t>Samsun</a:t>
            </a:r>
            <a:r>
              <a:rPr lang="cs-CZ" sz="1600" dirty="0" smtClean="0"/>
              <a:t>   a další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8867121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Partnerské univerzity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Plný seznam univerzit a oborů, v nichž má TUL uzavřené partnerské smlouvy, najdete v tabulce</a:t>
            </a:r>
          </a:p>
          <a:p>
            <a:r>
              <a:rPr lang="cs-CZ" i="1" dirty="0"/>
              <a:t>Přehled podepsaných inter-institucionálních smluv s partnerskými institucemi v rámci programu Erasmus+</a:t>
            </a:r>
          </a:p>
        </p:txBody>
      </p:sp>
    </p:spTree>
    <p:extLst>
      <p:ext uri="{BB962C8B-B14F-4D97-AF65-F5344CB8AC3E}">
        <p14:creationId xmlns:p14="http://schemas.microsoft.com/office/powerpoint/2010/main" val="10511306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Než podáte přihlášku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836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248630"/>
            <a:ext cx="10515600" cy="2852737"/>
          </a:xfrm>
        </p:spPr>
        <p:txBody>
          <a:bodyPr>
            <a:normAutofit/>
          </a:bodyPr>
          <a:lstStyle/>
          <a:p>
            <a:r>
              <a:rPr lang="cs-CZ" sz="4000" dirty="0" smtClean="0"/>
              <a:t>Nahlédněte na blog studentů, kteří již na Erasmus vyjeli, a nechte se jimi inspirovat:</a:t>
            </a:r>
            <a:endParaRPr lang="cs-CZ" sz="40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http://erasmus.fp.tul.cz/blog</a:t>
            </a:r>
          </a:p>
        </p:txBody>
      </p:sp>
    </p:spTree>
    <p:extLst>
      <p:ext uri="{BB962C8B-B14F-4D97-AF65-F5344CB8AC3E}">
        <p14:creationId xmlns:p14="http://schemas.microsoft.com/office/powerpoint/2010/main" val="1028238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podívejte se na web fakulty partnerské univerzity, o niž máte zájem</a:t>
            </a:r>
          </a:p>
          <a:p>
            <a:r>
              <a:rPr lang="cs-CZ" sz="3200" dirty="0" smtClean="0"/>
              <a:t>hledejte seznam předmětů; </a:t>
            </a:r>
          </a:p>
          <a:p>
            <a:r>
              <a:rPr lang="cs-CZ" sz="3200" dirty="0" smtClean="0"/>
              <a:t>porovnejte předměty s těmi, které máte v daný semestr studovat zde a hledejte průnik</a:t>
            </a:r>
          </a:p>
          <a:p>
            <a:r>
              <a:rPr lang="cs-CZ" sz="3200" dirty="0" smtClean="0"/>
              <a:t>vytipujte si ty předměty, které můžete studovat i v cizině (30 kreditů); vyhledejte si ve studijním plánu předměty, které by bylo možné náhradou uznat </a:t>
            </a:r>
            <a:br>
              <a:rPr lang="cs-CZ" sz="3200" dirty="0" smtClean="0"/>
            </a:br>
            <a:r>
              <a:rPr lang="cs-CZ" sz="3200" dirty="0" smtClean="0"/>
              <a:t>(v programu Erasmus+ je nutné párování min. 1 předmětu)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57414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3144520"/>
            <a:ext cx="8534401" cy="22816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cs-CZ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cs-CZ" dirty="0" smtClean="0"/>
              <a:t>Sledujte </a:t>
            </a:r>
            <a:r>
              <a:rPr lang="cs-CZ" dirty="0"/>
              <a:t>během listopadu každého kalendářního roku vyhlášení </a:t>
            </a:r>
            <a:r>
              <a:rPr lang="cs-CZ" b="1" dirty="0"/>
              <a:t>výběrového řízení</a:t>
            </a:r>
            <a:r>
              <a:rPr lang="cs-CZ" dirty="0"/>
              <a:t> 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na </a:t>
            </a:r>
            <a:r>
              <a:rPr lang="cs-CZ" dirty="0"/>
              <a:t>webu Fakulty 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4213" y="187960"/>
            <a:ext cx="8534400" cy="1498600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95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9090" y="-467360"/>
            <a:ext cx="8534401" cy="2281600"/>
          </a:xfrm>
        </p:spPr>
        <p:txBody>
          <a:bodyPr>
            <a:normAutofit/>
          </a:bodyPr>
          <a:lstStyle/>
          <a:p>
            <a:r>
              <a:rPr lang="pt-BR" sz="4000" b="1" dirty="0"/>
              <a:t>Přihlaste se</a:t>
            </a:r>
            <a:r>
              <a:rPr lang="pt-BR" sz="4000" dirty="0"/>
              <a:t> do výběrového </a:t>
            </a:r>
            <a:r>
              <a:rPr lang="pt-BR" sz="4000" dirty="0" smtClean="0"/>
              <a:t>řízení</a:t>
            </a:r>
            <a:r>
              <a:rPr lang="cs-CZ" sz="4000" dirty="0" smtClean="0"/>
              <a:t>:</a:t>
            </a:r>
            <a:endParaRPr lang="cs-CZ" sz="40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59091" y="2280920"/>
            <a:ext cx="8534400" cy="1498600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schemeClr val="tx1"/>
                </a:solidFill>
              </a:rPr>
              <a:t>vytvořte pořadí zahraničních škol a očíslujte je dle Vašich priorit (u univerzit s více nabízenými obory uveďte i preferovaný studijní obor)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schemeClr val="tx1"/>
                </a:solidFill>
              </a:rPr>
              <a:t>sepište motivační dopis a CV</a:t>
            </a:r>
            <a:endParaRPr lang="cs-CZ" sz="320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schemeClr val="tx1"/>
                </a:solidFill>
              </a:rPr>
              <a:t>rozhodněte si časový harmonogram </a:t>
            </a:r>
            <a:br>
              <a:rPr lang="cs-CZ" sz="3200" dirty="0" smtClean="0">
                <a:solidFill>
                  <a:schemeClr val="tx1"/>
                </a:solidFill>
              </a:rPr>
            </a:br>
            <a:r>
              <a:rPr lang="cs-CZ" sz="3200" dirty="0" smtClean="0">
                <a:solidFill>
                  <a:schemeClr val="tx1"/>
                </a:solidFill>
              </a:rPr>
              <a:t>(ZS nebo LS?) - lépe je vycestovat v ZS</a:t>
            </a:r>
            <a:endParaRPr lang="cs-CZ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39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Přihláška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chemeClr val="tx1"/>
                </a:solidFill>
              </a:rPr>
              <a:t>úvodní list, </a:t>
            </a:r>
          </a:p>
          <a:p>
            <a:r>
              <a:rPr lang="cs-CZ" sz="3600" dirty="0" smtClean="0">
                <a:solidFill>
                  <a:schemeClr val="tx1"/>
                </a:solidFill>
              </a:rPr>
              <a:t>motivační dopis, </a:t>
            </a:r>
          </a:p>
          <a:p>
            <a:r>
              <a:rPr lang="cs-CZ" sz="3600" dirty="0" smtClean="0">
                <a:solidFill>
                  <a:schemeClr val="tx1"/>
                </a:solidFill>
              </a:rPr>
              <a:t>životopis  </a:t>
            </a:r>
          </a:p>
          <a:p>
            <a:r>
              <a:rPr lang="cs-CZ" sz="3600" dirty="0" smtClean="0">
                <a:solidFill>
                  <a:schemeClr val="tx1"/>
                </a:solidFill>
              </a:rPr>
              <a:t>osvědčení o jazyk. znalostech (B1-B2)</a:t>
            </a:r>
          </a:p>
          <a:p>
            <a:r>
              <a:rPr lang="cs-CZ" sz="3600" dirty="0" smtClean="0">
                <a:solidFill>
                  <a:schemeClr val="tx1"/>
                </a:solidFill>
              </a:rPr>
              <a:t>Podrobnosti  http://erasmus.fp.tul.cz/informace/studenti/zajemce-o-studium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944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5877"/>
            <a:ext cx="10515600" cy="1325563"/>
          </a:xfrm>
        </p:spPr>
        <p:txBody>
          <a:bodyPr/>
          <a:lstStyle/>
          <a:p>
            <a:r>
              <a:rPr lang="cs-CZ" b="1" dirty="0" smtClean="0"/>
              <a:t>Proč vůbec vyjet studovat do zahraničí?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98880"/>
            <a:ext cx="10515600" cy="5079999"/>
          </a:xfrm>
        </p:spPr>
        <p:txBody>
          <a:bodyPr>
            <a:noAutofit/>
          </a:bodyPr>
          <a:lstStyle/>
          <a:p>
            <a:r>
              <a:rPr lang="cs-CZ" altLang="cs-CZ" sz="3600" dirty="0" smtClean="0"/>
              <a:t>Zdokonalíte se v cizím jazyce</a:t>
            </a:r>
          </a:p>
          <a:p>
            <a:r>
              <a:rPr lang="cs-CZ" altLang="cs-CZ" sz="3600" dirty="0" smtClean="0"/>
              <a:t>Získáte neocenitelné zkušenosti</a:t>
            </a:r>
          </a:p>
          <a:p>
            <a:r>
              <a:rPr lang="cs-CZ" altLang="cs-CZ" sz="3600" dirty="0" smtClean="0"/>
              <a:t>Navštívíte zajímavá místa</a:t>
            </a:r>
          </a:p>
          <a:p>
            <a:r>
              <a:rPr lang="cs-CZ" altLang="cs-CZ" sz="3600" dirty="0" smtClean="0"/>
              <a:t>Získáte nové přátele a kontakty</a:t>
            </a:r>
          </a:p>
          <a:p>
            <a:r>
              <a:rPr lang="cs-CZ" altLang="cs-CZ" sz="3600" dirty="0" smtClean="0"/>
              <a:t>Přinesete domovské univerzitě cenné body</a:t>
            </a:r>
          </a:p>
          <a:p>
            <a:r>
              <a:rPr lang="cs-CZ" altLang="cs-CZ" sz="3600" dirty="0" smtClean="0"/>
              <a:t>Obohatíte svůj profesní životopis</a:t>
            </a:r>
          </a:p>
          <a:p>
            <a:r>
              <a:rPr lang="cs-CZ" sz="3600" dirty="0" smtClean="0"/>
              <a:t>Poznáte každodenní život a kulturu navštívené země </a:t>
            </a:r>
          </a:p>
          <a:p>
            <a:r>
              <a:rPr lang="cs-CZ" sz="3600" dirty="0" smtClean="0"/>
              <a:t>Něco podstatného si dokážete a posílíte své sebevědomí</a:t>
            </a:r>
            <a:endParaRPr lang="cs-CZ" altLang="cs-CZ" sz="3600" dirty="0" smtClean="0"/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46095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Přihláška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Podrobněji viz prezentace </a:t>
            </a:r>
          </a:p>
          <a:p>
            <a:r>
              <a:rPr lang="cs-CZ" sz="3600" dirty="0" smtClean="0">
                <a:hlinkClick r:id="rId2"/>
              </a:rPr>
              <a:t>http://erasmus.fp.tul.cz/images/erasmus_info/05_2015-16_E-info_prezentace.pdf</a:t>
            </a:r>
            <a:endParaRPr lang="cs-CZ" sz="3600" dirty="0" smtClean="0"/>
          </a:p>
          <a:p>
            <a:r>
              <a:rPr lang="cs-CZ" sz="3600" dirty="0" smtClean="0"/>
              <a:t>Obálku označenou „Program ERASMUS+ - výběrové řízení pro příslušný </a:t>
            </a:r>
            <a:r>
              <a:rPr lang="cs-CZ" sz="3600" dirty="0" err="1" smtClean="0"/>
              <a:t>ak</a:t>
            </a:r>
            <a:r>
              <a:rPr lang="cs-CZ" sz="3600" dirty="0" smtClean="0"/>
              <a:t>. rok odevzdáváte na DFP  p. </a:t>
            </a:r>
            <a:r>
              <a:rPr lang="cs-CZ" sz="3600" dirty="0" err="1" smtClean="0"/>
              <a:t>Kruškové</a:t>
            </a:r>
            <a:r>
              <a:rPr lang="cs-CZ" sz="3600" dirty="0" smtClean="0"/>
              <a:t> (sekretariát děkana) nebo koordinátorce </a:t>
            </a:r>
            <a:r>
              <a:rPr lang="cs-CZ" sz="3600" dirty="0" smtClean="0"/>
              <a:t>paní </a:t>
            </a:r>
            <a:r>
              <a:rPr lang="cs-CZ" sz="3600" dirty="0" err="1" smtClean="0"/>
              <a:t>Jandejskové</a:t>
            </a:r>
            <a:r>
              <a:rPr lang="cs-CZ" sz="3600" dirty="0" smtClean="0"/>
              <a:t> </a:t>
            </a:r>
            <a:r>
              <a:rPr lang="cs-CZ" sz="3600" dirty="0" smtClean="0"/>
              <a:t>do 8. 1. 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28247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Výsledky VŘ budou zveřejněny koncem ledna</a:t>
            </a:r>
          </a:p>
          <a:p>
            <a:r>
              <a:rPr lang="cs-CZ" sz="3600" dirty="0" smtClean="0"/>
              <a:t>vyjet pak budete moci v  následujícím AR</a:t>
            </a:r>
            <a:endParaRPr lang="cs-CZ" sz="3600" dirty="0"/>
          </a:p>
          <a:p>
            <a:r>
              <a:rPr lang="cs-CZ" sz="3600" dirty="0" smtClean="0"/>
              <a:t>Další informace najdete v dokumentu </a:t>
            </a:r>
          </a:p>
          <a:p>
            <a:r>
              <a:rPr lang="cs-CZ" sz="3600" dirty="0"/>
              <a:t>http://erasmus.fp.tul.cz/informace/studenti/pred-odjezdem</a:t>
            </a: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202390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Studentovi </a:t>
            </a:r>
            <a:r>
              <a:rPr lang="cs-CZ" sz="3600" dirty="0" smtClean="0"/>
              <a:t>je na jeho účet  přiděleno </a:t>
            </a:r>
            <a:r>
              <a:rPr lang="cs-CZ" sz="3600" dirty="0"/>
              <a:t>stipendium na podporu </a:t>
            </a:r>
            <a:r>
              <a:rPr lang="cs-CZ" sz="3600" dirty="0" smtClean="0"/>
              <a:t>mobility – podle délky pobytu a cílové země</a:t>
            </a:r>
          </a:p>
          <a:p>
            <a:r>
              <a:rPr lang="cs-CZ" sz="3600" dirty="0" smtClean="0"/>
              <a:t>300-500 € měsíčně</a:t>
            </a:r>
          </a:p>
          <a:p>
            <a:r>
              <a:rPr lang="cs-CZ" sz="3600" dirty="0" smtClean="0"/>
              <a:t>tabulka </a:t>
            </a:r>
            <a:r>
              <a:rPr lang="cs-CZ" sz="3600" dirty="0"/>
              <a:t>přidělovaných stipendií – ke stažení na http://www.tul.cz/studenti/erasmus</a:t>
            </a:r>
            <a:endParaRPr lang="cs-CZ" sz="3600" dirty="0" smtClean="0"/>
          </a:p>
          <a:p>
            <a:r>
              <a:rPr lang="cs-CZ" sz="3600" dirty="0" smtClean="0"/>
              <a:t>Stipendium </a:t>
            </a:r>
            <a:r>
              <a:rPr lang="cs-CZ" sz="3600" dirty="0"/>
              <a:t>zpravidla </a:t>
            </a:r>
            <a:r>
              <a:rPr lang="cs-CZ" sz="3600" dirty="0" smtClean="0"/>
              <a:t>pokrývá 2/3 skutečných nákladů na pobyt</a:t>
            </a:r>
          </a:p>
        </p:txBody>
      </p:sp>
    </p:spTree>
    <p:extLst>
      <p:ext uri="{BB962C8B-B14F-4D97-AF65-F5344CB8AC3E}">
        <p14:creationId xmlns:p14="http://schemas.microsoft.com/office/powerpoint/2010/main" val="116920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fakulta může poskytnout studentovi mimořádné stipendium na pokrytí 50 % cestovních nákladů a nákladů na </a:t>
            </a:r>
            <a:r>
              <a:rPr lang="cs-CZ" sz="3600" dirty="0" smtClean="0"/>
              <a:t>pojištění</a:t>
            </a:r>
          </a:p>
          <a:p>
            <a:r>
              <a:rPr lang="cs-CZ" sz="3600" dirty="0" smtClean="0"/>
              <a:t>Stipendium je poskytnuto po návratu na základě předložených dokladů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80003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Během pobytu musí student získat nejméně 18 kreditů</a:t>
            </a:r>
            <a:endParaRPr lang="cs-CZ" sz="3600" dirty="0"/>
          </a:p>
          <a:p>
            <a:r>
              <a:rPr lang="cs-CZ" sz="3600" dirty="0" smtClean="0"/>
              <a:t>(jinak vracíte stipendium nebo jeho poměrnou část)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408375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 všemi dalšími dotazy se obracejte na dr. Hrabákovou - </a:t>
            </a:r>
            <a:r>
              <a:rPr lang="cs-CZ" dirty="0" err="1" smtClean="0"/>
              <a:t>katederní</a:t>
            </a:r>
            <a:r>
              <a:rPr lang="cs-CZ" dirty="0" smtClean="0"/>
              <a:t> koordinátorku Erasmu+</a:t>
            </a:r>
          </a:p>
          <a:p>
            <a:r>
              <a:rPr lang="cs-CZ" dirty="0" smtClean="0"/>
              <a:t>Nebo na </a:t>
            </a:r>
            <a:r>
              <a:rPr lang="cs-CZ" dirty="0" smtClean="0"/>
              <a:t>Mgr. </a:t>
            </a:r>
            <a:r>
              <a:rPr lang="cs-CZ" dirty="0" err="1" smtClean="0"/>
              <a:t>Jandejskovou</a:t>
            </a:r>
            <a:r>
              <a:rPr lang="cs-CZ" dirty="0" smtClean="0"/>
              <a:t> – </a:t>
            </a:r>
            <a:r>
              <a:rPr lang="cs-CZ" dirty="0" smtClean="0"/>
              <a:t>fakultní koordinátorku Erasmu+  </a:t>
            </a:r>
          </a:p>
          <a:p>
            <a:endParaRPr lang="cs-CZ" dirty="0"/>
          </a:p>
          <a:p>
            <a:pPr marL="0" indent="0" algn="ctr">
              <a:buNone/>
            </a:pPr>
            <a:r>
              <a:rPr lang="cs-CZ" sz="4000" i="1" dirty="0" smtClean="0"/>
              <a:t>Nebojte se vyjet do zahraničí,</a:t>
            </a:r>
          </a:p>
          <a:p>
            <a:pPr marL="0" indent="0" algn="ctr">
              <a:buNone/>
            </a:pPr>
            <a:r>
              <a:rPr lang="cs-CZ" sz="4000" i="1" dirty="0" smtClean="0"/>
              <a:t>je to </a:t>
            </a:r>
            <a:r>
              <a:rPr lang="cs-CZ" sz="4000" i="1" dirty="0"/>
              <a:t>neocenitelná </a:t>
            </a:r>
            <a:r>
              <a:rPr lang="cs-CZ" sz="4000" i="1" dirty="0" smtClean="0"/>
              <a:t>zkušenost a skvělá položka </a:t>
            </a:r>
          </a:p>
          <a:p>
            <a:pPr marL="0" indent="0" algn="ctr">
              <a:buNone/>
            </a:pPr>
            <a:r>
              <a:rPr lang="cs-CZ" sz="4000" i="1" dirty="0" smtClean="0"/>
              <a:t>do životopisu!</a:t>
            </a:r>
            <a:endParaRPr lang="cs-CZ" sz="4000" i="1" dirty="0"/>
          </a:p>
        </p:txBody>
      </p:sp>
    </p:spTree>
    <p:extLst>
      <p:ext uri="{BB962C8B-B14F-4D97-AF65-F5344CB8AC3E}">
        <p14:creationId xmlns:p14="http://schemas.microsoft.com/office/powerpoint/2010/main" val="733525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1" y="4487332"/>
            <a:ext cx="10245045" cy="1507067"/>
          </a:xfrm>
        </p:spPr>
        <p:txBody>
          <a:bodyPr>
            <a:normAutofit fontScale="90000"/>
          </a:bodyPr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www.tul.cz/studenti/erasmus-pro-studenty/erasmus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3200" b="1" dirty="0"/>
              <a:t>Kancelář Erasmus: Budova G, 5. </a:t>
            </a:r>
            <a:r>
              <a:rPr lang="cs-CZ" sz="3200" b="1" dirty="0" smtClean="0"/>
              <a:t>patro</a:t>
            </a:r>
          </a:p>
          <a:p>
            <a:r>
              <a:rPr lang="pt-BR" sz="3200" b="1" dirty="0"/>
              <a:t>Úřední hodiny</a:t>
            </a:r>
            <a:r>
              <a:rPr lang="pt-BR" sz="3200" dirty="0"/>
              <a:t>: úterý a čtvrtek od 8.30h do 11.30h a od 13.00h do </a:t>
            </a:r>
            <a:r>
              <a:rPr lang="pt-BR" sz="3200" dirty="0" smtClean="0"/>
              <a:t>15.00h</a:t>
            </a:r>
            <a:endParaRPr lang="cs-CZ" sz="3200" dirty="0" smtClean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4992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2" y="1153160"/>
            <a:ext cx="8534400" cy="361526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3200" dirty="0" smtClean="0"/>
              <a:t>  </a:t>
            </a:r>
            <a:r>
              <a:rPr lang="cs-CZ" sz="4200" dirty="0" smtClean="0"/>
              <a:t>Fakultní </a:t>
            </a:r>
            <a:r>
              <a:rPr lang="cs-CZ" sz="4200" dirty="0"/>
              <a:t>koordinátorka </a:t>
            </a:r>
            <a:r>
              <a:rPr lang="cs-CZ" sz="4200" dirty="0" smtClean="0"/>
              <a:t>Erasmu</a:t>
            </a:r>
            <a:endParaRPr lang="cs-CZ" sz="4200" dirty="0"/>
          </a:p>
          <a:p>
            <a:endParaRPr lang="cs-CZ" sz="3200" dirty="0" smtClean="0"/>
          </a:p>
          <a:p>
            <a:r>
              <a:rPr lang="cs-CZ" sz="3200" dirty="0" smtClean="0"/>
              <a:t>Mgr</a:t>
            </a:r>
            <a:r>
              <a:rPr lang="cs-CZ" sz="3200" dirty="0"/>
              <a:t>. </a:t>
            </a:r>
            <a:r>
              <a:rPr lang="cs-CZ" sz="3200" dirty="0" smtClean="0"/>
              <a:t>Júlia </a:t>
            </a:r>
            <a:r>
              <a:rPr lang="cs-CZ" sz="3200" dirty="0" err="1" smtClean="0"/>
              <a:t>Jandejsková</a:t>
            </a:r>
            <a:endParaRPr lang="cs-CZ" sz="3200" dirty="0" smtClean="0"/>
          </a:p>
          <a:p>
            <a:r>
              <a:rPr lang="cs-CZ" sz="3200" dirty="0" smtClean="0"/>
              <a:t>julia.jandejskova@tul.cz</a:t>
            </a:r>
            <a:endParaRPr lang="cs-CZ" sz="3200" dirty="0"/>
          </a:p>
          <a:p>
            <a:r>
              <a:rPr lang="cs-CZ" sz="3200" dirty="0"/>
              <a:t>Děkanát FP budova </a:t>
            </a:r>
            <a:r>
              <a:rPr lang="cs-CZ" sz="3200" dirty="0" smtClean="0"/>
              <a:t>G</a:t>
            </a:r>
          </a:p>
          <a:p>
            <a:endParaRPr lang="cs-CZ" sz="3200" dirty="0"/>
          </a:p>
          <a:p>
            <a:r>
              <a:rPr lang="cs-CZ" sz="3200" dirty="0" smtClean="0"/>
              <a:t>Stránky FP: </a:t>
            </a:r>
            <a:r>
              <a:rPr lang="cs-CZ" sz="3200" dirty="0">
                <a:hlinkClick r:id="rId2"/>
              </a:rPr>
              <a:t>http://</a:t>
            </a:r>
            <a:r>
              <a:rPr lang="cs-CZ" sz="3200" dirty="0" smtClean="0">
                <a:hlinkClick r:id="rId2"/>
              </a:rPr>
              <a:t>erasmus.fp.tul.cz</a:t>
            </a:r>
            <a:endParaRPr lang="cs-CZ" sz="3200" dirty="0" smtClean="0"/>
          </a:p>
          <a:p>
            <a:r>
              <a:rPr lang="cs-CZ" sz="3200" dirty="0" smtClean="0"/>
              <a:t>Aktuality, partnerské univerzity, blog Erasmus, pokyny, praktické informace, … </a:t>
            </a:r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290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Katederní</a:t>
            </a:r>
            <a:r>
              <a:rPr lang="cs-CZ" dirty="0" smtClean="0"/>
              <a:t> koordinátorka Erasmu za KFL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PhDr. Luďka Hrabáková, Ph.D.</a:t>
            </a:r>
          </a:p>
          <a:p>
            <a:r>
              <a:rPr lang="cs-CZ" sz="3200" dirty="0" smtClean="0"/>
              <a:t>ludka.hrabakova@tul.cz</a:t>
            </a:r>
          </a:p>
          <a:p>
            <a:r>
              <a:rPr lang="cs-CZ" sz="3200" dirty="0" smtClean="0"/>
              <a:t>Budova P</a:t>
            </a:r>
          </a:p>
          <a:p>
            <a:r>
              <a:rPr lang="cs-CZ" sz="3200" dirty="0" smtClean="0"/>
              <a:t>Kancelář P3005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31630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studia v zahraničí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2" y="1744130"/>
            <a:ext cx="8534400" cy="3615267"/>
          </a:xfrm>
        </p:spPr>
        <p:txBody>
          <a:bodyPr>
            <a:noAutofit/>
          </a:bodyPr>
          <a:lstStyle/>
          <a:p>
            <a:r>
              <a:rPr lang="cs-CZ" sz="2800" dirty="0" smtClean="0"/>
              <a:t>Student </a:t>
            </a:r>
            <a:r>
              <a:rPr lang="cs-CZ" sz="2800" dirty="0"/>
              <a:t>musí mít před výjezdem ukončené nejméně dva semestry VŠ studia, tj. musí být zapsán nejméně do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2</a:t>
            </a:r>
            <a:r>
              <a:rPr lang="cs-CZ" sz="2800" dirty="0"/>
              <a:t>. ročníku. </a:t>
            </a:r>
            <a:endParaRPr lang="cs-CZ" sz="2800" dirty="0" smtClean="0"/>
          </a:p>
          <a:p>
            <a:r>
              <a:rPr lang="cs-CZ" sz="2800" dirty="0"/>
              <a:t>Student musí být před odjezdem na fakultě řádně zapsán ke studiu v příslušném akademickém roce. </a:t>
            </a:r>
          </a:p>
          <a:p>
            <a:r>
              <a:rPr lang="cs-CZ" sz="2800" dirty="0" smtClean="0"/>
              <a:t>Student nesmí </a:t>
            </a:r>
            <a:r>
              <a:rPr lang="cs-CZ" sz="2800" dirty="0"/>
              <a:t>během </a:t>
            </a:r>
            <a:r>
              <a:rPr lang="cs-CZ" sz="2800" dirty="0" smtClean="0"/>
              <a:t>zahraničního pobytu </a:t>
            </a:r>
            <a:r>
              <a:rPr lang="cs-CZ" sz="2800" dirty="0"/>
              <a:t>studium přerušit ani </a:t>
            </a:r>
            <a:r>
              <a:rPr lang="cs-CZ" sz="2800" dirty="0" smtClean="0"/>
              <a:t>ukončit. </a:t>
            </a:r>
          </a:p>
        </p:txBody>
      </p:sp>
    </p:spTree>
    <p:extLst>
      <p:ext uri="{BB962C8B-B14F-4D97-AF65-F5344CB8AC3E}">
        <p14:creationId xmlns:p14="http://schemas.microsoft.com/office/powerpoint/2010/main" val="13789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studia v zahraničí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Student může absolvovat studijní pobyt či praktickou stáž v zahraničí v celkové délce maximálně 12 měsíců za studijní cyklus (bakalářský, magisterský nebo doktorský). </a:t>
            </a:r>
            <a:endParaRPr lang="cs-CZ" sz="3600" dirty="0" smtClean="0"/>
          </a:p>
          <a:p>
            <a:r>
              <a:rPr lang="cs-CZ" sz="3600" dirty="0" smtClean="0"/>
              <a:t>Za </a:t>
            </a:r>
            <a:r>
              <a:rPr lang="cs-CZ" sz="3600" dirty="0"/>
              <a:t>výběrové řízení zodpovídá ECTS Koordinátor fakulty. </a:t>
            </a:r>
            <a:endParaRPr lang="cs-CZ" sz="3600" dirty="0" smtClean="0"/>
          </a:p>
          <a:p>
            <a:r>
              <a:rPr lang="cs-CZ" sz="3600" dirty="0" smtClean="0"/>
              <a:t>Přednost mají zájemci, </a:t>
            </a:r>
            <a:r>
              <a:rPr lang="cs-CZ" sz="3600" dirty="0"/>
              <a:t>kteří </a:t>
            </a:r>
            <a:r>
              <a:rPr lang="cs-CZ" sz="3600" dirty="0" smtClean="0"/>
              <a:t>vyjíždějí </a:t>
            </a:r>
            <a:r>
              <a:rPr lang="cs-CZ" sz="3600" dirty="0"/>
              <a:t>poprvé. </a:t>
            </a:r>
          </a:p>
        </p:txBody>
      </p:sp>
    </p:spTree>
    <p:extLst>
      <p:ext uri="{BB962C8B-B14F-4D97-AF65-F5344CB8AC3E}">
        <p14:creationId xmlns:p14="http://schemas.microsoft.com/office/powerpoint/2010/main" val="63945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71465" y="484787"/>
            <a:ext cx="10515600" cy="2852737"/>
          </a:xfrm>
        </p:spPr>
        <p:txBody>
          <a:bodyPr/>
          <a:lstStyle/>
          <a:p>
            <a:pPr algn="ctr"/>
            <a:r>
              <a:rPr lang="cs-CZ" dirty="0" smtClean="0"/>
              <a:t>Jak postupovat?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736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sz="36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Vyberte si</a:t>
            </a:r>
            <a:r>
              <a:rPr lang="cs-CZ" sz="4000" dirty="0" smtClean="0"/>
              <a:t> z aktuální nabídky své fakulty zahraniční vysokou školu, na níž byste chtěli jeden nebo dva semestry studovat</a:t>
            </a:r>
            <a:br>
              <a:rPr lang="cs-CZ" sz="4000" dirty="0" smtClean="0"/>
            </a:b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61625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</TotalTime>
  <Words>759</Words>
  <Application>Microsoft Office PowerPoint</Application>
  <PresentationFormat>Širokoúhlá obrazovka</PresentationFormat>
  <Paragraphs>147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Motiv Office</vt:lpstr>
      <vt:lpstr>Studium v zahraničí Erasmus +</vt:lpstr>
      <vt:lpstr>Proč vůbec vyjet studovat do zahraničí?</vt:lpstr>
      <vt:lpstr>https://www.tul.cz/studenti/erasmus-pro-studenty/erasmus  </vt:lpstr>
      <vt:lpstr>Prezentace aplikace PowerPoint</vt:lpstr>
      <vt:lpstr>Katederní koordinátorka Erasmu za KFL</vt:lpstr>
      <vt:lpstr>Podmínky studia v zahraničí</vt:lpstr>
      <vt:lpstr>Podmínky studia v zahraničí</vt:lpstr>
      <vt:lpstr>Jak postupovat?</vt:lpstr>
      <vt:lpstr>Prezentace aplikace PowerPoint</vt:lpstr>
      <vt:lpstr>Univerzity, s nimiž má KFL uzavřenou smlouvu v oborech Humanities a Philosophy and Ethics</vt:lpstr>
      <vt:lpstr>Další univerzity,  s nimiž má TUL uzavřenu smlouvu (v jiných oborech do r. 2021) - výběr</vt:lpstr>
      <vt:lpstr>Další univerzity,  s nimiž má TUL uzavřenu smlouvu (v jiných oborech do r. 2021) - pokračování</vt:lpstr>
      <vt:lpstr>Partnerské univerzity</vt:lpstr>
      <vt:lpstr>Než podáte přihlášku</vt:lpstr>
      <vt:lpstr>Nahlédněte na blog studentů, kteří již na Erasmus vyjeli, a nechte se jimi inspirovat:</vt:lpstr>
      <vt:lpstr>Prezentace aplikace PowerPoint</vt:lpstr>
      <vt:lpstr> Sledujte během listopadu každého kalendářního roku vyhlášení výběrového řízení  na webu Fakulty </vt:lpstr>
      <vt:lpstr>Přihlaste se do výběrového řízení:</vt:lpstr>
      <vt:lpstr>Přihláška</vt:lpstr>
      <vt:lpstr>Přihláška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Erasmus +</dc:title>
  <dc:creator>Admin</dc:creator>
  <cp:lastModifiedBy>Admin</cp:lastModifiedBy>
  <cp:revision>48</cp:revision>
  <cp:lastPrinted>2015-11-09T20:19:32Z</cp:lastPrinted>
  <dcterms:created xsi:type="dcterms:W3CDTF">2015-11-09T17:44:03Z</dcterms:created>
  <dcterms:modified xsi:type="dcterms:W3CDTF">2018-04-18T11:02:45Z</dcterms:modified>
</cp:coreProperties>
</file>